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72057" autoAdjust="0"/>
  </p:normalViewPr>
  <p:slideViewPr>
    <p:cSldViewPr>
      <p:cViewPr>
        <p:scale>
          <a:sx n="84" d="100"/>
          <a:sy n="84" d="100"/>
        </p:scale>
        <p:origin x="-744"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2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17-03-27</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sv-SE"/>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sv-SE"/>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10</a:t>
            </a:fld>
            <a:endParaRPr lang="sv-SE" altLang="en-US" smtClean="0"/>
          </a:p>
        </p:txBody>
      </p:sp>
      <p:sp>
        <p:nvSpPr>
          <p:cNvPr id="45059"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De </a:t>
            </a:r>
            <a:r>
              <a:rPr lang="en-US" altLang="en-US" dirty="0" err="1" smtClean="0">
                <a:solidFill>
                  <a:srgbClr val="000000"/>
                </a:solidFill>
              </a:rPr>
              <a:t>av</a:t>
            </a:r>
            <a:r>
              <a:rPr lang="en-US" altLang="en-US" dirty="0" smtClean="0">
                <a:solidFill>
                  <a:srgbClr val="000000"/>
                </a:solidFill>
              </a:rPr>
              <a:t> </a:t>
            </a:r>
            <a:r>
              <a:rPr lang="en-US" altLang="en-US" dirty="0" err="1" smtClean="0">
                <a:solidFill>
                  <a:srgbClr val="000000"/>
                </a:solidFill>
              </a:rPr>
              <a:t>er</a:t>
            </a:r>
            <a:r>
              <a:rPr lang="en-US" altLang="en-US" dirty="0" smtClean="0">
                <a:solidFill>
                  <a:srgbClr val="000000"/>
                </a:solidFill>
              </a:rPr>
              <a:t> </a:t>
            </a:r>
            <a:r>
              <a:rPr lang="en-US" altLang="en-US" dirty="0" err="1" smtClean="0">
                <a:solidFill>
                  <a:srgbClr val="000000"/>
                </a:solidFill>
              </a:rPr>
              <a:t>som</a:t>
            </a:r>
            <a:r>
              <a:rPr lang="en-US" altLang="en-US" dirty="0" smtClean="0">
                <a:solidFill>
                  <a:srgbClr val="000000"/>
                </a:solidFill>
              </a:rPr>
              <a:t> </a:t>
            </a:r>
            <a:r>
              <a:rPr lang="en-US" altLang="en-US" dirty="0" err="1" smtClean="0">
                <a:solidFill>
                  <a:srgbClr val="000000"/>
                </a:solidFill>
              </a:rPr>
              <a:t>gissade</a:t>
            </a:r>
            <a:r>
              <a:rPr lang="en-US" altLang="en-US" dirty="0" smtClean="0">
                <a:solidFill>
                  <a:srgbClr val="000000"/>
                </a:solidFill>
              </a:rPr>
              <a:t> E, </a:t>
            </a:r>
            <a:r>
              <a:rPr lang="en-US" altLang="en-US" dirty="0" err="1" smtClean="0">
                <a:solidFill>
                  <a:srgbClr val="000000"/>
                </a:solidFill>
              </a:rPr>
              <a:t>alla</a:t>
            </a:r>
            <a:r>
              <a:rPr lang="en-US" altLang="en-US" dirty="0" smtClean="0">
                <a:solidFill>
                  <a:srgbClr val="000000"/>
                </a:solidFill>
              </a:rPr>
              <a:t> </a:t>
            </a:r>
            <a:r>
              <a:rPr lang="en-US" altLang="en-US" dirty="0" err="1" smtClean="0">
                <a:solidFill>
                  <a:srgbClr val="000000"/>
                </a:solidFill>
              </a:rPr>
              <a:t>ovanstående</a:t>
            </a:r>
            <a:r>
              <a:rPr lang="en-US" altLang="en-US" dirty="0" smtClean="0">
                <a:solidFill>
                  <a:srgbClr val="000000"/>
                </a:solidFill>
              </a:rPr>
              <a:t>, </a:t>
            </a:r>
            <a:r>
              <a:rPr lang="en-US" altLang="en-US" dirty="0" err="1" smtClean="0">
                <a:solidFill>
                  <a:srgbClr val="000000"/>
                </a:solidFill>
              </a:rPr>
              <a:t>har</a:t>
            </a:r>
            <a:r>
              <a:rPr lang="en-US" altLang="en-US" dirty="0" smtClean="0">
                <a:solidFill>
                  <a:srgbClr val="000000"/>
                </a:solidFill>
              </a:rPr>
              <a:t> </a:t>
            </a:r>
            <a:r>
              <a:rPr lang="en-US" altLang="en-US" dirty="0" err="1" smtClean="0">
                <a:solidFill>
                  <a:srgbClr val="000000"/>
                </a:solidFill>
              </a:rPr>
              <a:t>rätt</a:t>
            </a:r>
            <a:r>
              <a:rPr lang="en-US" altLang="en-US" dirty="0" smtClean="0">
                <a:solidFill>
                  <a:srgbClr val="000000"/>
                </a:solidFill>
              </a:rPr>
              <a:t>. </a:t>
            </a:r>
            <a:r>
              <a:rPr lang="en-US" altLang="en-US" dirty="0" err="1" smtClean="0">
                <a:solidFill>
                  <a:srgbClr val="000000"/>
                </a:solidFill>
              </a:rPr>
              <a:t>Ungefär</a:t>
            </a:r>
            <a:r>
              <a:rPr lang="en-US" altLang="en-US" dirty="0" smtClean="0">
                <a:solidFill>
                  <a:srgbClr val="000000"/>
                </a:solidFill>
              </a:rPr>
              <a:t> 1/3 </a:t>
            </a:r>
            <a:r>
              <a:rPr lang="en-US" altLang="en-US" dirty="0" err="1" smtClean="0">
                <a:solidFill>
                  <a:srgbClr val="000000"/>
                </a:solidFill>
              </a:rPr>
              <a:t>av</a:t>
            </a:r>
            <a:r>
              <a:rPr lang="en-US" altLang="en-US" dirty="0" smtClean="0">
                <a:solidFill>
                  <a:srgbClr val="000000"/>
                </a:solidFill>
              </a:rPr>
              <a:t> </a:t>
            </a:r>
            <a:r>
              <a:rPr lang="en-US" altLang="en-US" dirty="0" err="1" smtClean="0">
                <a:solidFill>
                  <a:srgbClr val="000000"/>
                </a:solidFill>
              </a:rPr>
              <a:t>mässlingsfallen</a:t>
            </a:r>
            <a:r>
              <a:rPr lang="en-US" altLang="en-US" dirty="0" smtClean="0">
                <a:solidFill>
                  <a:srgbClr val="000000"/>
                </a:solidFill>
              </a:rPr>
              <a:t> </a:t>
            </a:r>
            <a:r>
              <a:rPr lang="en-US" altLang="en-US" dirty="0" err="1" smtClean="0">
                <a:solidFill>
                  <a:srgbClr val="000000"/>
                </a:solidFill>
              </a:rPr>
              <a:t>utvecklar</a:t>
            </a:r>
            <a:r>
              <a:rPr lang="en-US" altLang="en-US" dirty="0" smtClean="0">
                <a:solidFill>
                  <a:srgbClr val="000000"/>
                </a:solidFill>
              </a:rPr>
              <a:t> </a:t>
            </a:r>
            <a:r>
              <a:rPr lang="en-US" altLang="en-US" dirty="0" err="1" smtClean="0">
                <a:solidFill>
                  <a:srgbClr val="000000"/>
                </a:solidFill>
              </a:rPr>
              <a:t>komplikationer</a:t>
            </a:r>
            <a:r>
              <a:rPr lang="en-US" altLang="en-US" dirty="0" smtClean="0">
                <a:solidFill>
                  <a:srgbClr val="000000"/>
                </a:solidFill>
              </a:rPr>
              <a:t>, </a:t>
            </a:r>
            <a:r>
              <a:rPr lang="en-US" altLang="en-US" dirty="0" err="1" smtClean="0">
                <a:solidFill>
                  <a:srgbClr val="000000"/>
                </a:solidFill>
              </a:rPr>
              <a:t>inklusive</a:t>
            </a:r>
            <a:r>
              <a:rPr lang="en-US" altLang="en-US" dirty="0" smtClean="0">
                <a:solidFill>
                  <a:srgbClr val="000000"/>
                </a:solidFill>
              </a:rPr>
              <a:t> </a:t>
            </a:r>
            <a:r>
              <a:rPr lang="en-US" altLang="en-US" dirty="0" err="1" smtClean="0">
                <a:solidFill>
                  <a:srgbClr val="000000"/>
                </a:solidFill>
              </a:rPr>
              <a:t>ärrbildning</a:t>
            </a:r>
            <a:r>
              <a:rPr lang="en-US" altLang="en-US" dirty="0" smtClean="0">
                <a:solidFill>
                  <a:srgbClr val="000000"/>
                </a:solidFill>
              </a:rPr>
              <a:t> </a:t>
            </a:r>
            <a:r>
              <a:rPr lang="en-US" altLang="en-US" dirty="0" err="1" smtClean="0">
                <a:solidFill>
                  <a:srgbClr val="000000"/>
                </a:solidFill>
              </a:rPr>
              <a:t>på</a:t>
            </a:r>
            <a:r>
              <a:rPr lang="en-US" altLang="en-US" dirty="0" smtClean="0">
                <a:solidFill>
                  <a:srgbClr val="000000"/>
                </a:solidFill>
              </a:rPr>
              <a:t> </a:t>
            </a:r>
            <a:r>
              <a:rPr lang="en-US" altLang="en-US" dirty="0" err="1" smtClean="0">
                <a:solidFill>
                  <a:srgbClr val="000000"/>
                </a:solidFill>
              </a:rPr>
              <a:t>hornhinnan</a:t>
            </a:r>
            <a:r>
              <a:rPr lang="en-US" altLang="en-US" dirty="0" smtClean="0">
                <a:solidFill>
                  <a:srgbClr val="000000"/>
                </a:solidFill>
              </a:rPr>
              <a:t> </a:t>
            </a:r>
            <a:r>
              <a:rPr lang="en-US" altLang="en-US" dirty="0" err="1" smtClean="0">
                <a:solidFill>
                  <a:srgbClr val="000000"/>
                </a:solidFill>
              </a:rPr>
              <a:t>och</a:t>
            </a:r>
            <a:r>
              <a:rPr lang="en-US" altLang="en-US" dirty="0" smtClean="0">
                <a:solidFill>
                  <a:srgbClr val="000000"/>
                </a:solidFill>
              </a:rPr>
              <a:t> </a:t>
            </a:r>
            <a:r>
              <a:rPr lang="en-US" altLang="en-US" dirty="0" err="1" smtClean="0">
                <a:solidFill>
                  <a:srgbClr val="000000"/>
                </a:solidFill>
              </a:rPr>
              <a:t>blindhet</a:t>
            </a:r>
            <a:r>
              <a:rPr lang="en-US" altLang="en-US" dirty="0" smtClean="0">
                <a:solidFill>
                  <a:srgbClr val="000000"/>
                </a:solidFill>
              </a:rPr>
              <a:t>, </a:t>
            </a:r>
            <a:r>
              <a:rPr lang="en-US" altLang="en-US" dirty="0" err="1" smtClean="0">
                <a:solidFill>
                  <a:srgbClr val="000000"/>
                </a:solidFill>
              </a:rPr>
              <a:t>hjärninflammation</a:t>
            </a:r>
            <a:r>
              <a:rPr lang="en-US" altLang="en-US" dirty="0" smtClean="0">
                <a:solidFill>
                  <a:srgbClr val="000000"/>
                </a:solidFill>
              </a:rPr>
              <a:t>, </a:t>
            </a:r>
            <a:r>
              <a:rPr lang="en-US" altLang="en-US" dirty="0" err="1" smtClean="0">
                <a:solidFill>
                  <a:srgbClr val="000000"/>
                </a:solidFill>
              </a:rPr>
              <a:t>lunginflammation</a:t>
            </a:r>
            <a:r>
              <a:rPr lang="en-US" altLang="en-US" dirty="0" smtClean="0">
                <a:solidFill>
                  <a:srgbClr val="000000"/>
                </a:solidFill>
              </a:rPr>
              <a:t> </a:t>
            </a:r>
            <a:r>
              <a:rPr lang="en-US" altLang="en-US" dirty="0" err="1" smtClean="0">
                <a:solidFill>
                  <a:srgbClr val="000000"/>
                </a:solidFill>
              </a:rPr>
              <a:t>och</a:t>
            </a:r>
            <a:r>
              <a:rPr lang="en-US" altLang="en-US" dirty="0" smtClean="0">
                <a:solidFill>
                  <a:srgbClr val="000000"/>
                </a:solidFill>
              </a:rPr>
              <a:t> </a:t>
            </a:r>
            <a:r>
              <a:rPr lang="en-US" altLang="en-US" dirty="0" err="1" smtClean="0">
                <a:solidFill>
                  <a:srgbClr val="000000"/>
                </a:solidFill>
              </a:rPr>
              <a:t>svår</a:t>
            </a:r>
            <a:r>
              <a:rPr lang="en-US" altLang="en-US" dirty="0" smtClean="0">
                <a:solidFill>
                  <a:srgbClr val="000000"/>
                </a:solidFill>
              </a:rPr>
              <a:t> </a:t>
            </a:r>
            <a:r>
              <a:rPr lang="en-US" altLang="en-US" dirty="0" err="1" smtClean="0">
                <a:solidFill>
                  <a:srgbClr val="000000"/>
                </a:solidFill>
              </a:rPr>
              <a:t>diarré</a:t>
            </a:r>
            <a:r>
              <a:rPr lang="en-US" altLang="en-US" dirty="0" smtClean="0">
                <a:solidFill>
                  <a:srgbClr val="000000"/>
                </a:solidFill>
              </a:rPr>
              <a:t>. </a:t>
            </a:r>
            <a:r>
              <a:rPr lang="en-US" altLang="en-US" dirty="0" err="1" smtClean="0">
                <a:solidFill>
                  <a:srgbClr val="000000"/>
                </a:solidFill>
              </a:rPr>
              <a:t>Dessa</a:t>
            </a:r>
            <a:r>
              <a:rPr lang="en-US" altLang="en-US" dirty="0" smtClean="0">
                <a:solidFill>
                  <a:srgbClr val="000000"/>
                </a:solidFill>
              </a:rPr>
              <a:t> </a:t>
            </a:r>
            <a:r>
              <a:rPr lang="en-US" altLang="en-US" dirty="0" err="1" smtClean="0">
                <a:solidFill>
                  <a:srgbClr val="000000"/>
                </a:solidFill>
              </a:rPr>
              <a:t>komplikationer</a:t>
            </a:r>
            <a:r>
              <a:rPr lang="en-US" altLang="en-US" dirty="0" smtClean="0">
                <a:solidFill>
                  <a:srgbClr val="000000"/>
                </a:solidFill>
              </a:rPr>
              <a:t> </a:t>
            </a:r>
            <a:r>
              <a:rPr lang="en-US" altLang="en-US" dirty="0" err="1" smtClean="0">
                <a:solidFill>
                  <a:srgbClr val="000000"/>
                </a:solidFill>
              </a:rPr>
              <a:t>är</a:t>
            </a:r>
            <a:r>
              <a:rPr lang="en-US" altLang="en-US" dirty="0" smtClean="0">
                <a:solidFill>
                  <a:srgbClr val="000000"/>
                </a:solidFill>
              </a:rPr>
              <a:t> </a:t>
            </a:r>
            <a:r>
              <a:rPr lang="en-US" altLang="en-US" dirty="0" err="1" smtClean="0">
                <a:solidFill>
                  <a:srgbClr val="000000"/>
                </a:solidFill>
              </a:rPr>
              <a:t>farligast</a:t>
            </a:r>
            <a:r>
              <a:rPr lang="en-US" altLang="en-US" dirty="0" smtClean="0">
                <a:solidFill>
                  <a:srgbClr val="000000"/>
                </a:solidFill>
              </a:rPr>
              <a:t> </a:t>
            </a:r>
            <a:r>
              <a:rPr lang="en-US" altLang="en-US" dirty="0" err="1" smtClean="0">
                <a:solidFill>
                  <a:srgbClr val="000000"/>
                </a:solidFill>
              </a:rPr>
              <a:t>i</a:t>
            </a:r>
            <a:r>
              <a:rPr lang="en-US" altLang="en-US" dirty="0" smtClean="0">
                <a:solidFill>
                  <a:srgbClr val="000000"/>
                </a:solidFill>
              </a:rPr>
              <a:t> </a:t>
            </a:r>
            <a:r>
              <a:rPr lang="en-US" altLang="en-US" dirty="0" err="1" smtClean="0">
                <a:solidFill>
                  <a:srgbClr val="000000"/>
                </a:solidFill>
              </a:rPr>
              <a:t>områden</a:t>
            </a:r>
            <a:r>
              <a:rPr lang="en-US" altLang="en-US" dirty="0" smtClean="0">
                <a:solidFill>
                  <a:srgbClr val="000000"/>
                </a:solidFill>
              </a:rPr>
              <a:t> </a:t>
            </a:r>
            <a:r>
              <a:rPr lang="en-US" altLang="en-US" dirty="0" err="1" smtClean="0">
                <a:solidFill>
                  <a:srgbClr val="000000"/>
                </a:solidFill>
              </a:rPr>
              <a:t>där</a:t>
            </a:r>
            <a:r>
              <a:rPr lang="en-US" altLang="en-US" dirty="0" smtClean="0">
                <a:solidFill>
                  <a:srgbClr val="000000"/>
                </a:solidFill>
              </a:rPr>
              <a:t> barn </a:t>
            </a:r>
            <a:r>
              <a:rPr lang="en-US" altLang="en-US" dirty="0" err="1" smtClean="0">
                <a:solidFill>
                  <a:srgbClr val="000000"/>
                </a:solidFill>
              </a:rPr>
              <a:t>inte</a:t>
            </a:r>
            <a:r>
              <a:rPr lang="en-US" altLang="en-US" dirty="0" smtClean="0">
                <a:solidFill>
                  <a:srgbClr val="000000"/>
                </a:solidFill>
              </a:rPr>
              <a:t> </a:t>
            </a:r>
            <a:r>
              <a:rPr lang="en-US" altLang="en-US" dirty="0" err="1" smtClean="0">
                <a:solidFill>
                  <a:srgbClr val="000000"/>
                </a:solidFill>
              </a:rPr>
              <a:t>har</a:t>
            </a:r>
            <a:r>
              <a:rPr lang="en-US" altLang="en-US" dirty="0" smtClean="0">
                <a:solidFill>
                  <a:srgbClr val="000000"/>
                </a:solidFill>
              </a:rPr>
              <a:t> </a:t>
            </a:r>
            <a:r>
              <a:rPr lang="en-US" altLang="en-US" dirty="0" err="1" smtClean="0">
                <a:solidFill>
                  <a:srgbClr val="000000"/>
                </a:solidFill>
              </a:rPr>
              <a:t>åtkomst</a:t>
            </a:r>
            <a:r>
              <a:rPr lang="en-US" altLang="en-US" dirty="0" smtClean="0">
                <a:solidFill>
                  <a:srgbClr val="000000"/>
                </a:solidFill>
              </a:rPr>
              <a:t> till </a:t>
            </a:r>
            <a:r>
              <a:rPr lang="en-US" altLang="en-US" dirty="0" err="1" smtClean="0">
                <a:solidFill>
                  <a:srgbClr val="000000"/>
                </a:solidFill>
              </a:rPr>
              <a:t>ordentlig</a:t>
            </a:r>
            <a:r>
              <a:rPr lang="en-US" altLang="en-US" dirty="0" smtClean="0">
                <a:solidFill>
                  <a:srgbClr val="000000"/>
                </a:solidFill>
              </a:rPr>
              <a:t> </a:t>
            </a:r>
            <a:r>
              <a:rPr lang="en-US" altLang="en-US" dirty="0" err="1" smtClean="0">
                <a:solidFill>
                  <a:srgbClr val="000000"/>
                </a:solidFill>
              </a:rPr>
              <a:t>sjukvård</a:t>
            </a:r>
            <a:r>
              <a:rPr lang="en-US" altLang="en-US" dirty="0" smtClean="0">
                <a:solidFill>
                  <a:srgbClr val="000000"/>
                </a:solidFill>
              </a:rPr>
              <a:t>, </a:t>
            </a:r>
            <a:r>
              <a:rPr lang="en-US" altLang="en-US" dirty="0" err="1" smtClean="0">
                <a:solidFill>
                  <a:srgbClr val="000000"/>
                </a:solidFill>
              </a:rPr>
              <a:t>eller</a:t>
            </a:r>
            <a:r>
              <a:rPr lang="en-US" altLang="en-US" dirty="0" smtClean="0">
                <a:solidFill>
                  <a:srgbClr val="000000"/>
                </a:solidFill>
              </a:rPr>
              <a:t> </a:t>
            </a:r>
            <a:r>
              <a:rPr lang="en-US" altLang="en-US" dirty="0" err="1" smtClean="0">
                <a:solidFill>
                  <a:srgbClr val="000000"/>
                </a:solidFill>
              </a:rPr>
              <a:t>där</a:t>
            </a:r>
            <a:r>
              <a:rPr lang="en-US" altLang="en-US" dirty="0" smtClean="0">
                <a:solidFill>
                  <a:srgbClr val="000000"/>
                </a:solidFill>
              </a:rPr>
              <a:t> de </a:t>
            </a:r>
            <a:r>
              <a:rPr lang="en-US" altLang="en-US" dirty="0" err="1" smtClean="0">
                <a:solidFill>
                  <a:srgbClr val="000000"/>
                </a:solidFill>
              </a:rPr>
              <a:t>redan</a:t>
            </a:r>
            <a:r>
              <a:rPr lang="en-US" altLang="en-US" dirty="0" smtClean="0">
                <a:solidFill>
                  <a:srgbClr val="000000"/>
                </a:solidFill>
              </a:rPr>
              <a:t> </a:t>
            </a:r>
            <a:r>
              <a:rPr lang="en-US" altLang="en-US" dirty="0" err="1" smtClean="0">
                <a:solidFill>
                  <a:srgbClr val="000000"/>
                </a:solidFill>
              </a:rPr>
              <a:t>kanske</a:t>
            </a:r>
            <a:r>
              <a:rPr lang="en-US" altLang="en-US" dirty="0" smtClean="0">
                <a:solidFill>
                  <a:srgbClr val="000000"/>
                </a:solidFill>
              </a:rPr>
              <a:t> </a:t>
            </a:r>
            <a:r>
              <a:rPr lang="en-US" altLang="en-US" dirty="0" err="1" smtClean="0">
                <a:solidFill>
                  <a:srgbClr val="000000"/>
                </a:solidFill>
              </a:rPr>
              <a:t>lider</a:t>
            </a:r>
            <a:r>
              <a:rPr lang="en-US" altLang="en-US" dirty="0" smtClean="0">
                <a:solidFill>
                  <a:srgbClr val="000000"/>
                </a:solidFill>
              </a:rPr>
              <a:t> </a:t>
            </a:r>
            <a:r>
              <a:rPr lang="en-US" altLang="en-US" dirty="0" err="1" smtClean="0">
                <a:solidFill>
                  <a:srgbClr val="000000"/>
                </a:solidFill>
              </a:rPr>
              <a:t>av</a:t>
            </a:r>
            <a:r>
              <a:rPr lang="en-US" altLang="en-US" dirty="0" smtClean="0">
                <a:solidFill>
                  <a:srgbClr val="000000"/>
                </a:solidFill>
              </a:rPr>
              <a:t> </a:t>
            </a:r>
            <a:r>
              <a:rPr lang="en-US" altLang="en-US" dirty="0" err="1" smtClean="0">
                <a:solidFill>
                  <a:srgbClr val="000000"/>
                </a:solidFill>
              </a:rPr>
              <a:t>dålig</a:t>
            </a:r>
            <a:r>
              <a:rPr lang="en-US" altLang="en-US" dirty="0" smtClean="0">
                <a:solidFill>
                  <a:srgbClr val="000000"/>
                </a:solidFill>
              </a:rPr>
              <a:t> </a:t>
            </a:r>
            <a:r>
              <a:rPr lang="en-US" altLang="en-US" dirty="0" err="1" smtClean="0">
                <a:solidFill>
                  <a:srgbClr val="000000"/>
                </a:solidFill>
              </a:rPr>
              <a:t>hälsa</a:t>
            </a:r>
            <a:r>
              <a:rPr lang="en-US" altLang="en-US" dirty="0" smtClean="0">
                <a:solidFill>
                  <a:srgbClr val="000000"/>
                </a:solidFill>
              </a:rPr>
              <a:t> </a:t>
            </a:r>
            <a:r>
              <a:rPr lang="en-US" altLang="en-US" dirty="0" err="1" smtClean="0">
                <a:solidFill>
                  <a:srgbClr val="000000"/>
                </a:solidFill>
              </a:rPr>
              <a:t>på</a:t>
            </a:r>
            <a:r>
              <a:rPr lang="en-US" altLang="en-US" dirty="0" smtClean="0">
                <a:solidFill>
                  <a:srgbClr val="000000"/>
                </a:solidFill>
              </a:rPr>
              <a:t> </a:t>
            </a:r>
            <a:r>
              <a:rPr lang="en-US" altLang="en-US" dirty="0" err="1" smtClean="0">
                <a:solidFill>
                  <a:srgbClr val="000000"/>
                </a:solidFill>
              </a:rPr>
              <a:t>grund</a:t>
            </a:r>
            <a:r>
              <a:rPr lang="en-US" altLang="en-US" dirty="0" smtClean="0">
                <a:solidFill>
                  <a:srgbClr val="000000"/>
                </a:solidFill>
              </a:rPr>
              <a:t> </a:t>
            </a:r>
            <a:r>
              <a:rPr lang="en-US" altLang="en-US" dirty="0" err="1" smtClean="0">
                <a:solidFill>
                  <a:srgbClr val="000000"/>
                </a:solidFill>
              </a:rPr>
              <a:t>av</a:t>
            </a:r>
            <a:r>
              <a:rPr lang="en-US" altLang="en-US" dirty="0" smtClean="0">
                <a:solidFill>
                  <a:srgbClr val="000000"/>
                </a:solidFill>
              </a:rPr>
              <a:t> </a:t>
            </a:r>
            <a:r>
              <a:rPr lang="en-US" altLang="en-US" dirty="0" err="1" smtClean="0">
                <a:solidFill>
                  <a:srgbClr val="000000"/>
                </a:solidFill>
              </a:rPr>
              <a:t>otillräcklig</a:t>
            </a:r>
            <a:r>
              <a:rPr lang="en-US" altLang="en-US" dirty="0" smtClean="0">
                <a:solidFill>
                  <a:srgbClr val="000000"/>
                </a:solidFill>
              </a:rPr>
              <a:t> diet, </a:t>
            </a:r>
            <a:r>
              <a:rPr lang="en-US" altLang="en-US" dirty="0" err="1" smtClean="0">
                <a:solidFill>
                  <a:srgbClr val="000000"/>
                </a:solidFill>
              </a:rPr>
              <a:t>dåligt</a:t>
            </a:r>
            <a:r>
              <a:rPr lang="en-US" altLang="en-US" dirty="0" smtClean="0">
                <a:solidFill>
                  <a:srgbClr val="000000"/>
                </a:solidFill>
              </a:rPr>
              <a:t> </a:t>
            </a:r>
            <a:r>
              <a:rPr lang="en-US" altLang="en-US" dirty="0" err="1" smtClean="0">
                <a:solidFill>
                  <a:srgbClr val="000000"/>
                </a:solidFill>
              </a:rPr>
              <a:t>dricksvatten</a:t>
            </a:r>
            <a:r>
              <a:rPr lang="en-US" altLang="en-US" dirty="0" smtClean="0">
                <a:solidFill>
                  <a:srgbClr val="000000"/>
                </a:solidFill>
              </a:rPr>
              <a:t>, </a:t>
            </a:r>
            <a:r>
              <a:rPr lang="en-US" altLang="en-US" dirty="0" err="1" smtClean="0">
                <a:solidFill>
                  <a:srgbClr val="000000"/>
                </a:solidFill>
              </a:rPr>
              <a:t>eller</a:t>
            </a:r>
            <a:r>
              <a:rPr lang="en-US" altLang="en-US" dirty="0" smtClean="0">
                <a:solidFill>
                  <a:srgbClr val="000000"/>
                </a:solidFill>
              </a:rPr>
              <a:t> </a:t>
            </a:r>
            <a:r>
              <a:rPr lang="en-US" altLang="en-US" dirty="0" err="1" smtClean="0">
                <a:solidFill>
                  <a:srgbClr val="000000"/>
                </a:solidFill>
              </a:rPr>
              <a:t>andra</a:t>
            </a:r>
            <a:r>
              <a:rPr lang="en-US" altLang="en-US" dirty="0" smtClean="0">
                <a:solidFill>
                  <a:srgbClr val="000000"/>
                </a:solidFill>
              </a:rPr>
              <a:t> </a:t>
            </a:r>
            <a:r>
              <a:rPr lang="en-US" altLang="en-US" dirty="0" err="1" smtClean="0">
                <a:solidFill>
                  <a:srgbClr val="000000"/>
                </a:solidFill>
              </a:rPr>
              <a:t>sjukdomar</a:t>
            </a:r>
            <a:r>
              <a:rPr lang="en-US" altLang="en-US" dirty="0" smtClean="0">
                <a:solidFill>
                  <a:srgbClr val="000000"/>
                </a:solidFil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11</a:t>
            </a:fld>
            <a:endParaRPr lang="sv-SE"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Hur många dödsfall har förebyggts av mässlingsvaccinationer sedan år 2001?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12</a:t>
            </a:fld>
            <a:endParaRPr lang="sv-SE"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rPr>
              <a:t>Svaret är häpnadsväckande – 13,8 miljoner dödsfall har förhindrats.</a:t>
            </a:r>
            <a:r>
              <a:rPr lang="en-US" altLang="en-US" smtClean="0"/>
              <a:t> Vacciner inte bara räddar utan förvandlar liv genom att skydda mot sjukdom – och ger barn en chans att växa upp friska, gå i skolan och förbättra sina liv. För 1 USD kan ett barn vaccineras mot mässling, vilket gör det till en av de mest kostnadseffektiva hälsovårdsåtgärderna som finns. </a:t>
            </a:r>
            <a:endParaRPr lang="sv-SE"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13</a:t>
            </a:fld>
            <a:endParaRPr lang="sv-SE"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rPr>
              <a:t>Resultaten är fantastiska! Genom Lions stöd och våra partners arbete har miljontals liv räddats. Ändå finns det mycket arbete kvar. 335 barn dör fortfarande av mässling varje dag, det är 14 dödsfall varje timme.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14</a:t>
            </a:fld>
            <a:endParaRPr lang="sv-S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Som du har sett har Lions stöd hjälpt till att minska dödsfallen från mässling över hela världen men hur går det till när din donation når dessa fantastiska resultat? </a:t>
            </a:r>
          </a:p>
          <a:p>
            <a:pPr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Klicka en gång med musen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Generösa klubbar och lionmedlemmar stöder En spruta, ett liv genom att skänka pengar till LCIF.  </a:t>
            </a:r>
          </a:p>
          <a:p>
            <a:pPr marL="0" indent="0"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Klicka två gånger med musen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LCIF stöder GAVI</a:t>
            </a:r>
          </a:p>
          <a:p>
            <a:pPr marL="0" indent="0"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Klicka en gång med musen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GAVI köper vacciner till lägsta möjliga kostnad och delar sedan ut vaccinerna till prioriterade länder där mässlingsutbrotten är många och </a:t>
            </a:r>
            <a:r>
              <a:rPr dirty="0" smtClean="0"/>
              <a:t>föräldrarna inte har tillgång till vaccinationstjänster som kan skydda deras barn mot mässling. Faktorer som fattigdom, dåliga sjukvårdssystem och brist på information gör det svårt för familjer att få förebyggande vaccinationer för sina barn.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Klicka två gånger med musen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Hälsovårdsarbetare utbildas inför vaccinationsevenemangen i hela landet. Lionmedlemmar arbetar med lokala ledare för att sprida budskapet till invånarna i samhället om vaccinationsevenemangen. Lionmedlemmar arbetar hårt på att uppmuntra familjer att ta in sina barn för att bli vaccinerade. Lionmedlemmar delar ut flygblad, knackar dörr, organiserar transport så att familjer kan komma till evenemangen, och arbetar som volontärer under vaccinationsdagen.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Klicka en gång med musen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Lionmedlemmar arbetar hårt under varje skede av processen, från att arbeta med GAVI och hälsovårdstjänstemän, till att organisera vaccinationskampanjer, till att marknadsföra vaccinaationsevenemangen i samhällena, och arbeta som volontärer under evenemangen. </a:t>
            </a:r>
          </a:p>
          <a:p>
            <a:pPr marL="171450" marR="0" indent="-171450" algn="l" defTabSz="914400" rtl="0" eaLnBrk="1" fontAlgn="base" latinLnBrk="0" hangingPunct="1">
              <a:lnSpc>
                <a:spcPct val="95000"/>
              </a:lnSpc>
              <a:spcBef>
                <a:spcPct val="0"/>
              </a:spcBef>
              <a:spcAft>
                <a:spcPct val="0"/>
              </a:spcAft>
              <a:buClrTx/>
              <a:buSzTx/>
              <a:buFont typeface="Arial" panose="020B0604020202020204" pitchFamily="34" charset="0"/>
              <a:buChar char="•"/>
              <a:tabLst/>
              <a:defRPr/>
            </a:pPr>
            <a:r>
              <a:rPr lang="en-US" altLang="en-US" dirty="0" smtClean="0">
                <a:solidFill>
                  <a:srgbClr val="000000"/>
                </a:solidFill>
              </a:rPr>
              <a:t>Slutresultatet för lionmedlemmarnas hängivenhet, hårda arbete och generositet är fantastiskt. Miljontals liv räddas!</a:t>
            </a:r>
          </a:p>
          <a:p>
            <a:pPr marL="171450" indent="-171450" eaLnBrk="1" hangingPunct="1">
              <a:lnSpc>
                <a:spcPct val="95000"/>
              </a:lnSpc>
              <a:spcBef>
                <a:spcPct val="0"/>
              </a:spcBef>
              <a:buFont typeface="Arial" panose="020B0604020202020204" pitchFamily="34" charset="0"/>
              <a:buChar char="•"/>
              <a:defRPr/>
            </a:pPr>
            <a:endParaRPr lang="sv-SE"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sv-SE"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sv-SE" altLang="en-US" dirty="0"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15</a:t>
            </a:fld>
            <a:endParaRPr lang="sv-SE"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Här är bara ett exempel på lionmedlemmar som arbetar i sitt samhälle för att utrota mässling.  </a:t>
            </a:r>
            <a:endParaRPr lang="sv-SE" altLang="en-US" dirty="0" smtClean="0"/>
          </a:p>
          <a:p>
            <a:pPr eaLnBrk="1" hangingPunct="1">
              <a:lnSpc>
                <a:spcPct val="95000"/>
              </a:lnSpc>
              <a:spcBef>
                <a:spcPct val="0"/>
              </a:spcBef>
            </a:pPr>
            <a:endParaRPr lang="sv-SE" altLang="en-US" dirty="0" smtClean="0"/>
          </a:p>
          <a:p>
            <a:pPr eaLnBrk="1" hangingPunct="1">
              <a:lnSpc>
                <a:spcPct val="95000"/>
              </a:lnSpc>
              <a:spcBef>
                <a:spcPct val="0"/>
              </a:spcBef>
            </a:pPr>
            <a:r>
              <a:rPr lang="en-US" altLang="en-US" dirty="0" smtClean="0"/>
              <a:t>I början av november hjälpte lionmedlemmarna i Botswana landets hälsovårdsminister med en fem dagar lång kampanj för att nå 95 procent av alla under fem år med mässlingsvaccinationer, A-vitamintillskott och avmaskningstabletter. Nästan 200 000 barn vaccinerades under kampanjen. </a:t>
            </a:r>
          </a:p>
          <a:p>
            <a:pPr eaLnBrk="1" hangingPunct="1">
              <a:lnSpc>
                <a:spcPct val="95000"/>
              </a:lnSpc>
              <a:spcBef>
                <a:spcPct val="0"/>
              </a:spcBef>
            </a:pPr>
            <a:endParaRPr lang="sv-SE" altLang="en-US" dirty="0" smtClean="0"/>
          </a:p>
          <a:p>
            <a:r>
              <a:rPr lang="en-US" altLang="en-US" dirty="0" smtClean="0"/>
              <a:t>Lions spelade en viktig roll i att få ut budskapet om kampanjen. Över hela landet hjälpte lionmedlemmar till med att anlita allmänna adressystem, lastbilssläp och till och med arrangera bilkorteger för att föra ut meddelandet om den kommande vaccinationskampanjen direkt till befolkningen. </a:t>
            </a:r>
          </a:p>
          <a:p>
            <a:r>
              <a:rPr lang="en-US" altLang="en-US" dirty="0" smtClean="0"/>
              <a:t>I ett område av landet gick två grupper av lionmedlemmar från dörr till dörr för att påminna familjer om att ta sina barn för att bli vaccinerade. I Tonota i Botswanas östra delar hjälpte lionmedlemmarna till att betala för en buss som tog familjer från avlägsna områden till byn så att de inte missade chansen att bli vaccinerade. </a:t>
            </a:r>
          </a:p>
          <a:p>
            <a:endParaRPr lang="sv-SE"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Nu </a:t>
            </a:r>
            <a:r>
              <a:rPr lang="en-US" altLang="en-US" dirty="0" err="1" smtClean="0"/>
              <a:t>när</a:t>
            </a:r>
            <a:r>
              <a:rPr lang="en-US" altLang="en-US" dirty="0" smtClean="0"/>
              <a:t> du </a:t>
            </a:r>
            <a:r>
              <a:rPr lang="en-US" altLang="en-US" dirty="0" err="1" smtClean="0"/>
              <a:t>känner</a:t>
            </a:r>
            <a:r>
              <a:rPr lang="en-US" altLang="en-US" dirty="0" smtClean="0"/>
              <a:t> till </a:t>
            </a:r>
            <a:r>
              <a:rPr lang="en-US" altLang="en-US" dirty="0" err="1" smtClean="0"/>
              <a:t>vilka</a:t>
            </a:r>
            <a:r>
              <a:rPr lang="en-US" altLang="en-US" dirty="0" smtClean="0"/>
              <a:t> problem </a:t>
            </a:r>
            <a:r>
              <a:rPr lang="en-US" altLang="en-US" dirty="0" err="1" smtClean="0"/>
              <a:t>mässling</a:t>
            </a:r>
            <a:r>
              <a:rPr lang="en-US" altLang="en-US" dirty="0" smtClean="0"/>
              <a:t> </a:t>
            </a:r>
            <a:r>
              <a:rPr lang="en-US" altLang="en-US" dirty="0" err="1" smtClean="0"/>
              <a:t>ställer</a:t>
            </a:r>
            <a:r>
              <a:rPr lang="en-US" altLang="en-US" dirty="0" smtClean="0"/>
              <a:t> till med </a:t>
            </a:r>
            <a:r>
              <a:rPr lang="en-US" altLang="en-US" dirty="0" err="1" smtClean="0"/>
              <a:t>kanske</a:t>
            </a:r>
            <a:r>
              <a:rPr lang="en-US" altLang="en-US" dirty="0" smtClean="0"/>
              <a:t> du </a:t>
            </a:r>
            <a:r>
              <a:rPr lang="en-US" altLang="en-US" dirty="0" err="1" smtClean="0"/>
              <a:t>frågar</a:t>
            </a:r>
            <a:r>
              <a:rPr lang="en-US" altLang="en-US" dirty="0" smtClean="0"/>
              <a:t> dig </a:t>
            </a:r>
            <a:r>
              <a:rPr lang="en-US" altLang="en-US" dirty="0" err="1" smtClean="0"/>
              <a:t>hur</a:t>
            </a:r>
            <a:r>
              <a:rPr lang="en-US" altLang="en-US" dirty="0" smtClean="0"/>
              <a:t> du </a:t>
            </a:r>
            <a:r>
              <a:rPr lang="en-US" altLang="en-US" dirty="0" err="1" smtClean="0"/>
              <a:t>och</a:t>
            </a:r>
            <a:r>
              <a:rPr lang="en-US" altLang="en-US" dirty="0" smtClean="0"/>
              <a:t> </a:t>
            </a:r>
            <a:r>
              <a:rPr lang="en-US" altLang="en-US" dirty="0" err="1" smtClean="0"/>
              <a:t>andra</a:t>
            </a:r>
            <a:r>
              <a:rPr lang="en-US" altLang="en-US" dirty="0" smtClean="0"/>
              <a:t> </a:t>
            </a:r>
            <a:r>
              <a:rPr lang="en-US" altLang="en-US" dirty="0" err="1" smtClean="0"/>
              <a:t>lionmedlemmar</a:t>
            </a:r>
            <a:r>
              <a:rPr lang="en-US" altLang="en-US" dirty="0" smtClean="0"/>
              <a:t> </a:t>
            </a:r>
            <a:r>
              <a:rPr lang="en-US" altLang="en-US" dirty="0" err="1" smtClean="0"/>
              <a:t>kan</a:t>
            </a:r>
            <a:r>
              <a:rPr lang="en-US" altLang="en-US" dirty="0" smtClean="0"/>
              <a:t> </a:t>
            </a:r>
            <a:r>
              <a:rPr lang="en-US" altLang="en-US" dirty="0" err="1" smtClean="0"/>
              <a:t>hjälpa</a:t>
            </a:r>
            <a:r>
              <a:rPr lang="en-US" altLang="en-US" dirty="0" smtClean="0"/>
              <a:t>. </a:t>
            </a:r>
            <a:r>
              <a:rPr lang="en-US" altLang="en-US" dirty="0" err="1" smtClean="0"/>
              <a:t>Det</a:t>
            </a:r>
            <a:r>
              <a:rPr lang="en-US" altLang="en-US" dirty="0" smtClean="0"/>
              <a:t> </a:t>
            </a:r>
            <a:r>
              <a:rPr lang="en-US" altLang="en-US" dirty="0" err="1" smtClean="0"/>
              <a:t>finns</a:t>
            </a:r>
            <a:r>
              <a:rPr lang="en-US" altLang="en-US" dirty="0" smtClean="0"/>
              <a:t> </a:t>
            </a:r>
            <a:r>
              <a:rPr lang="en-US" altLang="en-US" dirty="0" err="1" smtClean="0"/>
              <a:t>många</a:t>
            </a:r>
            <a:r>
              <a:rPr lang="en-US" altLang="en-US" dirty="0" smtClean="0"/>
              <a:t> </a:t>
            </a:r>
            <a:r>
              <a:rPr lang="en-US" altLang="en-US" dirty="0" err="1" smtClean="0"/>
              <a:t>viktiga</a:t>
            </a:r>
            <a:r>
              <a:rPr lang="en-US" altLang="en-US" dirty="0" smtClean="0"/>
              <a:t> </a:t>
            </a:r>
            <a:r>
              <a:rPr lang="en-US" altLang="en-US" dirty="0" err="1" smtClean="0"/>
              <a:t>sätt</a:t>
            </a:r>
            <a:r>
              <a:rPr lang="en-US" altLang="en-US" dirty="0" smtClean="0"/>
              <a:t> </a:t>
            </a:r>
            <a:r>
              <a:rPr lang="en-US" altLang="en-US" dirty="0" err="1" smtClean="0"/>
              <a:t>att</a:t>
            </a:r>
            <a:r>
              <a:rPr lang="en-US" altLang="en-US" dirty="0" smtClean="0"/>
              <a:t> </a:t>
            </a:r>
            <a:r>
              <a:rPr lang="en-US" altLang="en-US" dirty="0" err="1" smtClean="0"/>
              <a:t>göra</a:t>
            </a:r>
            <a:r>
              <a:rPr lang="en-US" altLang="en-US" dirty="0" smtClean="0"/>
              <a:t> </a:t>
            </a:r>
            <a:r>
              <a:rPr lang="en-US" altLang="en-US" dirty="0" err="1" smtClean="0"/>
              <a:t>det</a:t>
            </a:r>
            <a:r>
              <a:rPr lang="en-US" altLang="en-US" dirty="0" smtClean="0"/>
              <a:t> </a:t>
            </a:r>
            <a:r>
              <a:rPr lang="en-US" altLang="en-US" dirty="0" err="1" smtClean="0"/>
              <a:t>på</a:t>
            </a:r>
            <a:r>
              <a:rPr lang="en-US" altLang="en-US" dirty="0" smtClean="0"/>
              <a:t>, </a:t>
            </a:r>
            <a:r>
              <a:rPr lang="en-US" altLang="en-US" dirty="0" err="1" smtClean="0"/>
              <a:t>inklusive</a:t>
            </a:r>
            <a:r>
              <a:rPr lang="en-US" altLang="en-US" dirty="0" smtClean="0"/>
              <a:t> </a:t>
            </a:r>
            <a:r>
              <a:rPr lang="en-US" altLang="en-US" dirty="0" err="1" smtClean="0"/>
              <a:t>att</a:t>
            </a:r>
            <a:r>
              <a:rPr lang="en-US" altLang="en-US" dirty="0" smtClean="0"/>
              <a:t> </a:t>
            </a:r>
            <a:r>
              <a:rPr lang="en-US" altLang="en-US" dirty="0" err="1" smtClean="0"/>
              <a:t>berätta</a:t>
            </a:r>
            <a:r>
              <a:rPr lang="en-US" altLang="en-US" dirty="0" smtClean="0"/>
              <a:t> </a:t>
            </a:r>
            <a:r>
              <a:rPr lang="en-US" altLang="en-US" dirty="0" err="1" smtClean="0"/>
              <a:t>för</a:t>
            </a:r>
            <a:r>
              <a:rPr lang="en-US" altLang="en-US" dirty="0" smtClean="0"/>
              <a:t> </a:t>
            </a:r>
            <a:r>
              <a:rPr lang="en-US" altLang="en-US" dirty="0" err="1" smtClean="0"/>
              <a:t>andra</a:t>
            </a:r>
            <a:r>
              <a:rPr lang="en-US" altLang="en-US" dirty="0" smtClean="0"/>
              <a:t> </a:t>
            </a:r>
            <a:r>
              <a:rPr lang="en-US" altLang="en-US" dirty="0" err="1" smtClean="0"/>
              <a:t>lionmedlemmar</a:t>
            </a:r>
            <a:r>
              <a:rPr lang="en-US" altLang="en-US" dirty="0" smtClean="0"/>
              <a:t> </a:t>
            </a:r>
            <a:r>
              <a:rPr lang="en-US" altLang="en-US" dirty="0" err="1" smtClean="0"/>
              <a:t>och</a:t>
            </a:r>
            <a:r>
              <a:rPr lang="en-US" altLang="en-US" dirty="0" smtClean="0"/>
              <a:t> </a:t>
            </a:r>
            <a:r>
              <a:rPr lang="en-US" altLang="en-US" dirty="0" err="1" smtClean="0"/>
              <a:t>icke-lionmedlemmar</a:t>
            </a:r>
            <a:r>
              <a:rPr lang="en-US" altLang="en-US" dirty="0" smtClean="0"/>
              <a:t> om </a:t>
            </a:r>
            <a:r>
              <a:rPr lang="en-US" altLang="en-US" dirty="0" err="1" smtClean="0"/>
              <a:t>mässling</a:t>
            </a:r>
            <a:r>
              <a:rPr lang="en-US" altLang="en-US" dirty="0" smtClean="0"/>
              <a:t> </a:t>
            </a:r>
            <a:r>
              <a:rPr lang="en-US" altLang="en-US" dirty="0" err="1" smtClean="0"/>
              <a:t>och</a:t>
            </a:r>
            <a:r>
              <a:rPr lang="en-US" altLang="en-US" dirty="0" smtClean="0"/>
              <a:t> </a:t>
            </a:r>
            <a:r>
              <a:rPr lang="en-US" altLang="en-US" dirty="0" err="1" smtClean="0"/>
              <a:t>öka</a:t>
            </a:r>
            <a:r>
              <a:rPr lang="en-US" altLang="en-US" dirty="0" smtClean="0"/>
              <a:t> </a:t>
            </a:r>
            <a:r>
              <a:rPr lang="en-US" altLang="en-US" dirty="0" err="1" smtClean="0"/>
              <a:t>kunskapen</a:t>
            </a:r>
            <a:r>
              <a:rPr lang="en-US" altLang="en-US" dirty="0" smtClean="0"/>
              <a:t> om </a:t>
            </a:r>
            <a:r>
              <a:rPr lang="en-US" altLang="en-US" dirty="0" err="1" smtClean="0"/>
              <a:t>betydelsen</a:t>
            </a:r>
            <a:r>
              <a:rPr lang="en-US" altLang="en-US" dirty="0" smtClean="0"/>
              <a:t> </a:t>
            </a:r>
            <a:r>
              <a:rPr lang="en-US" altLang="en-US" dirty="0" err="1" smtClean="0"/>
              <a:t>av</a:t>
            </a:r>
            <a:r>
              <a:rPr lang="en-US" altLang="en-US" dirty="0" smtClean="0"/>
              <a:t> </a:t>
            </a:r>
            <a:r>
              <a:rPr lang="en-US" altLang="en-US" dirty="0" err="1" smtClean="0"/>
              <a:t>vaccinationer</a:t>
            </a:r>
            <a:r>
              <a:rPr lang="en-US" altLang="en-US" dirty="0" smtClean="0"/>
              <a:t>. Men </a:t>
            </a:r>
            <a:r>
              <a:rPr lang="en-US" altLang="en-US" dirty="0" err="1" smtClean="0"/>
              <a:t>det</a:t>
            </a:r>
            <a:r>
              <a:rPr lang="en-US" altLang="en-US" dirty="0" smtClean="0"/>
              <a:t> </a:t>
            </a:r>
            <a:r>
              <a:rPr lang="en-US" altLang="en-US" dirty="0" err="1" smtClean="0"/>
              <a:t>viktigaste</a:t>
            </a:r>
            <a:r>
              <a:rPr lang="en-US" altLang="en-US" dirty="0" smtClean="0"/>
              <a:t> du </a:t>
            </a:r>
            <a:r>
              <a:rPr lang="en-US" altLang="en-US" dirty="0" err="1" smtClean="0"/>
              <a:t>och</a:t>
            </a:r>
            <a:r>
              <a:rPr lang="en-US" altLang="en-US" dirty="0" smtClean="0"/>
              <a:t> din </a:t>
            </a:r>
            <a:r>
              <a:rPr lang="en-US" altLang="en-US" dirty="0" err="1" smtClean="0"/>
              <a:t>klubb</a:t>
            </a:r>
            <a:r>
              <a:rPr lang="en-US" altLang="en-US" dirty="0" smtClean="0"/>
              <a:t> </a:t>
            </a:r>
            <a:r>
              <a:rPr lang="en-US" altLang="en-US" dirty="0" err="1" smtClean="0"/>
              <a:t>kan</a:t>
            </a:r>
            <a:r>
              <a:rPr lang="en-US" altLang="en-US" dirty="0" smtClean="0"/>
              <a:t> </a:t>
            </a:r>
            <a:r>
              <a:rPr lang="en-US" altLang="en-US" dirty="0" err="1" smtClean="0"/>
              <a:t>göra</a:t>
            </a:r>
            <a:r>
              <a:rPr lang="en-US" altLang="en-US" dirty="0" smtClean="0"/>
              <a:t> just nu </a:t>
            </a:r>
            <a:r>
              <a:rPr lang="en-US" altLang="en-US" dirty="0" err="1" smtClean="0"/>
              <a:t>är</a:t>
            </a:r>
            <a:r>
              <a:rPr lang="en-US" altLang="en-US" dirty="0" smtClean="0"/>
              <a:t> </a:t>
            </a:r>
            <a:r>
              <a:rPr lang="en-US" altLang="en-US" dirty="0" err="1" smtClean="0"/>
              <a:t>att</a:t>
            </a:r>
            <a:r>
              <a:rPr lang="en-US" altLang="en-US" dirty="0" smtClean="0"/>
              <a:t> </a:t>
            </a:r>
            <a:r>
              <a:rPr lang="en-US" altLang="en-US" dirty="0" err="1" smtClean="0"/>
              <a:t>hjälpa</a:t>
            </a:r>
            <a:r>
              <a:rPr lang="en-US" altLang="en-US" dirty="0" smtClean="0"/>
              <a:t> till </a:t>
            </a:r>
            <a:r>
              <a:rPr lang="en-US" altLang="en-US" dirty="0" err="1" smtClean="0"/>
              <a:t>att</a:t>
            </a:r>
            <a:r>
              <a:rPr lang="en-US" altLang="en-US" dirty="0" smtClean="0"/>
              <a:t> </a:t>
            </a:r>
            <a:r>
              <a:rPr lang="en-US" altLang="en-US" dirty="0" err="1" smtClean="0"/>
              <a:t>samla</a:t>
            </a:r>
            <a:r>
              <a:rPr lang="en-US" altLang="en-US" dirty="0" smtClean="0"/>
              <a:t> in </a:t>
            </a:r>
            <a:r>
              <a:rPr lang="en-US" altLang="en-US" dirty="0" err="1" smtClean="0"/>
              <a:t>medel</a:t>
            </a:r>
            <a:r>
              <a:rPr lang="en-US" altLang="en-US" dirty="0" smtClean="0"/>
              <a:t> </a:t>
            </a:r>
            <a:r>
              <a:rPr lang="en-US" altLang="en-US" dirty="0" err="1" smtClean="0"/>
              <a:t>för</a:t>
            </a:r>
            <a:r>
              <a:rPr lang="en-US" altLang="en-US" dirty="0" smtClean="0"/>
              <a:t> </a:t>
            </a:r>
            <a:r>
              <a:rPr lang="en-US" altLang="en-US" dirty="0" err="1" smtClean="0"/>
              <a:t>initiativet</a:t>
            </a:r>
            <a:r>
              <a:rPr lang="en-US" altLang="en-US" dirty="0" smtClean="0"/>
              <a:t> En </a:t>
            </a:r>
            <a:r>
              <a:rPr lang="en-US" altLang="en-US" dirty="0" err="1" smtClean="0"/>
              <a:t>spruta</a:t>
            </a:r>
            <a:r>
              <a:rPr lang="en-US" altLang="en-US" dirty="0" smtClean="0"/>
              <a:t>, </a:t>
            </a:r>
            <a:r>
              <a:rPr lang="en-US" altLang="en-US" dirty="0" err="1" smtClean="0"/>
              <a:t>ett</a:t>
            </a:r>
            <a:r>
              <a:rPr lang="en-US" altLang="en-US" dirty="0" smtClean="0"/>
              <a:t> liv.</a:t>
            </a: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16</a:t>
            </a:fld>
            <a:endParaRPr lang="sv-SE"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83E725-340F-42FD-BD0C-A8126AE1644C}" type="slidenum">
              <a:rPr lang="en-US" altLang="en-US" smtClean="0"/>
              <a:pPr eaLnBrk="1" hangingPunct="1">
                <a:spcBef>
                  <a:spcPct val="0"/>
                </a:spcBef>
                <a:defRPr/>
              </a:pPr>
              <a:t>17</a:t>
            </a:fld>
            <a:endParaRPr lang="sv-SE" altLang="en-US" smtClean="0"/>
          </a:p>
        </p:txBody>
      </p:sp>
      <p:sp>
        <p:nvSpPr>
          <p:cNvPr id="52227"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22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rPr>
              <a:t>Beakta denna fråga: Om din klubb ger 1 000 USD till initiativet En spruta, ett liv, hur mycket i matchande donation kommer det att ge?</a:t>
            </a:r>
          </a:p>
          <a:p>
            <a:pPr eaLnBrk="1" hangingPunct="1">
              <a:lnSpc>
                <a:spcPct val="95000"/>
              </a:lnSpc>
              <a:spcBef>
                <a:spcPct val="0"/>
              </a:spcBef>
            </a:pPr>
            <a:endParaRPr lang="sv-SE"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rPr>
              <a:t>Svaret är 1 000 USD.  Det betyder att din klubbs donation kommer att vara mer betydelsefull och rädda dubbelt så många liv.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t>Det</a:t>
            </a:r>
            <a:r>
              <a:rPr lang="en-US" altLang="en-US" dirty="0" smtClean="0"/>
              <a:t> </a:t>
            </a:r>
            <a:r>
              <a:rPr lang="en-US" altLang="en-US" dirty="0" err="1" smtClean="0"/>
              <a:t>är</a:t>
            </a:r>
            <a:r>
              <a:rPr lang="en-US" altLang="en-US" dirty="0" smtClean="0"/>
              <a:t> </a:t>
            </a:r>
            <a:r>
              <a:rPr lang="en-US" altLang="en-US" dirty="0" err="1" smtClean="0"/>
              <a:t>enkelt</a:t>
            </a:r>
            <a:r>
              <a:rPr lang="en-US" altLang="en-US" dirty="0" smtClean="0"/>
              <a:t> </a:t>
            </a:r>
            <a:r>
              <a:rPr lang="en-US" altLang="en-US" dirty="0" err="1" smtClean="0"/>
              <a:t>att</a:t>
            </a:r>
            <a:r>
              <a:rPr lang="en-US" altLang="en-US" dirty="0" smtClean="0"/>
              <a:t> </a:t>
            </a:r>
            <a:r>
              <a:rPr lang="en-US" altLang="en-US" dirty="0" err="1" smtClean="0"/>
              <a:t>ge</a:t>
            </a:r>
            <a:r>
              <a:rPr lang="en-US" altLang="en-US" dirty="0" smtClean="0"/>
              <a:t> en donation. Du </a:t>
            </a:r>
            <a:r>
              <a:rPr lang="en-US" altLang="en-US" dirty="0" err="1" smtClean="0"/>
              <a:t>kan</a:t>
            </a:r>
            <a:r>
              <a:rPr lang="en-US" altLang="en-US" dirty="0" smtClean="0"/>
              <a:t> </a:t>
            </a:r>
            <a:r>
              <a:rPr lang="en-US" altLang="en-US" dirty="0" err="1" smtClean="0"/>
              <a:t>gå</a:t>
            </a:r>
            <a:r>
              <a:rPr lang="en-US" altLang="en-US" dirty="0" smtClean="0"/>
              <a:t> online till www.lcif.org </a:t>
            </a:r>
            <a:r>
              <a:rPr lang="en-US" altLang="en-US" dirty="0" err="1" smtClean="0"/>
              <a:t>och</a:t>
            </a:r>
            <a:r>
              <a:rPr lang="en-US" altLang="en-US" dirty="0" smtClean="0"/>
              <a:t> </a:t>
            </a:r>
            <a:r>
              <a:rPr lang="en-US" altLang="en-US" dirty="0" err="1" smtClean="0"/>
              <a:t>skänka</a:t>
            </a:r>
            <a:r>
              <a:rPr lang="en-US" altLang="en-US" dirty="0" smtClean="0"/>
              <a:t> </a:t>
            </a:r>
            <a:r>
              <a:rPr lang="en-US" altLang="en-US" dirty="0" err="1" smtClean="0"/>
              <a:t>pengar</a:t>
            </a:r>
            <a:r>
              <a:rPr lang="en-US" altLang="en-US" dirty="0" smtClean="0"/>
              <a:t> med </a:t>
            </a:r>
            <a:r>
              <a:rPr lang="en-US" altLang="en-US" dirty="0" err="1" smtClean="0"/>
              <a:t>kreditkort</a:t>
            </a:r>
            <a:r>
              <a:rPr lang="en-US" altLang="en-US" dirty="0" smtClean="0"/>
              <a:t>, </a:t>
            </a:r>
            <a:r>
              <a:rPr lang="en-US" altLang="en-US" dirty="0" err="1" smtClean="0"/>
              <a:t>eller</a:t>
            </a:r>
            <a:r>
              <a:rPr lang="en-US" altLang="en-US" dirty="0" smtClean="0"/>
              <a:t> </a:t>
            </a:r>
            <a:r>
              <a:rPr lang="en-US" altLang="en-US" dirty="0" err="1" smtClean="0"/>
              <a:t>så</a:t>
            </a:r>
            <a:r>
              <a:rPr lang="en-US" altLang="en-US" dirty="0" smtClean="0"/>
              <a:t> </a:t>
            </a:r>
            <a:r>
              <a:rPr lang="en-US" altLang="en-US" dirty="0" err="1" smtClean="0"/>
              <a:t>kan</a:t>
            </a:r>
            <a:r>
              <a:rPr lang="en-US" altLang="en-US" dirty="0" smtClean="0"/>
              <a:t> du </a:t>
            </a:r>
            <a:r>
              <a:rPr lang="en-US" altLang="en-US" dirty="0" err="1" smtClean="0"/>
              <a:t>skicka</a:t>
            </a:r>
            <a:r>
              <a:rPr lang="en-US" altLang="en-US" dirty="0" smtClean="0"/>
              <a:t> en check </a:t>
            </a:r>
            <a:r>
              <a:rPr lang="en-US" altLang="en-US" dirty="0" err="1" smtClean="0"/>
              <a:t>i</a:t>
            </a:r>
            <a:r>
              <a:rPr lang="en-US" altLang="en-US" dirty="0" smtClean="0"/>
              <a:t> USD. Du </a:t>
            </a:r>
            <a:r>
              <a:rPr lang="en-US" altLang="en-US" dirty="0" err="1" smtClean="0"/>
              <a:t>kan</a:t>
            </a:r>
            <a:r>
              <a:rPr lang="en-US" altLang="en-US" dirty="0" smtClean="0"/>
              <a:t> </a:t>
            </a:r>
            <a:r>
              <a:rPr lang="en-US" altLang="en-US" dirty="0" err="1" smtClean="0"/>
              <a:t>också</a:t>
            </a:r>
            <a:r>
              <a:rPr lang="en-US" altLang="en-US" dirty="0" smtClean="0"/>
              <a:t> </a:t>
            </a:r>
            <a:r>
              <a:rPr lang="en-US" altLang="en-US" dirty="0" err="1" smtClean="0"/>
              <a:t>överföra</a:t>
            </a:r>
            <a:r>
              <a:rPr lang="en-US" altLang="en-US" dirty="0" smtClean="0"/>
              <a:t> </a:t>
            </a:r>
            <a:r>
              <a:rPr lang="en-US" altLang="en-US" dirty="0" err="1" smtClean="0"/>
              <a:t>pengar</a:t>
            </a:r>
            <a:r>
              <a:rPr lang="en-US" altLang="en-US" dirty="0" smtClean="0"/>
              <a:t> </a:t>
            </a:r>
            <a:r>
              <a:rPr lang="en-US" altLang="en-US" dirty="0" err="1" smtClean="0"/>
              <a:t>direkt</a:t>
            </a:r>
            <a:r>
              <a:rPr lang="en-US" altLang="en-US" dirty="0" smtClean="0"/>
              <a:t> </a:t>
            </a:r>
            <a:r>
              <a:rPr lang="en-US" altLang="en-US" dirty="0" err="1" smtClean="0"/>
              <a:t>eller</a:t>
            </a:r>
            <a:r>
              <a:rPr lang="en-US" altLang="en-US" dirty="0" smtClean="0"/>
              <a:t> </a:t>
            </a:r>
            <a:r>
              <a:rPr lang="en-US" altLang="en-US" dirty="0" err="1" smtClean="0"/>
              <a:t>genom</a:t>
            </a:r>
            <a:r>
              <a:rPr lang="en-US" altLang="en-US" dirty="0" smtClean="0"/>
              <a:t> Lions </a:t>
            </a:r>
            <a:r>
              <a:rPr lang="en-US" altLang="en-US" dirty="0" err="1" smtClean="0"/>
              <a:t>lokala</a:t>
            </a:r>
            <a:r>
              <a:rPr lang="en-US" altLang="en-US" dirty="0" smtClean="0"/>
              <a:t> </a:t>
            </a:r>
            <a:r>
              <a:rPr lang="en-US" altLang="en-US" dirty="0" err="1" smtClean="0"/>
              <a:t>insättningskonton</a:t>
            </a:r>
            <a:r>
              <a:rPr lang="en-US" altLang="en-US" dirty="0" smtClean="0"/>
              <a:t>. </a:t>
            </a:r>
            <a:r>
              <a:rPr lang="en-US" altLang="en-US" dirty="0" err="1" smtClean="0"/>
              <a:t>Oavsett</a:t>
            </a:r>
            <a:r>
              <a:rPr lang="en-US" altLang="en-US" dirty="0" smtClean="0"/>
              <a:t> </a:t>
            </a:r>
            <a:r>
              <a:rPr lang="en-US" altLang="en-US" dirty="0" err="1" smtClean="0"/>
              <a:t>hur</a:t>
            </a:r>
            <a:r>
              <a:rPr lang="en-US" altLang="en-US" dirty="0" smtClean="0"/>
              <a:t> du </a:t>
            </a:r>
            <a:r>
              <a:rPr lang="en-US" altLang="en-US" dirty="0" err="1" smtClean="0"/>
              <a:t>väljer</a:t>
            </a:r>
            <a:r>
              <a:rPr lang="en-US" altLang="en-US" dirty="0" smtClean="0"/>
              <a:t> </a:t>
            </a:r>
            <a:r>
              <a:rPr lang="en-US" altLang="en-US" dirty="0" err="1" smtClean="0"/>
              <a:t>att</a:t>
            </a:r>
            <a:r>
              <a:rPr lang="en-US" altLang="en-US" dirty="0" smtClean="0"/>
              <a:t> </a:t>
            </a:r>
            <a:r>
              <a:rPr lang="en-US" altLang="en-US" dirty="0" err="1" smtClean="0"/>
              <a:t>ge</a:t>
            </a:r>
            <a:r>
              <a:rPr lang="en-US" altLang="en-US" dirty="0" smtClean="0"/>
              <a:t>, </a:t>
            </a:r>
            <a:r>
              <a:rPr lang="en-US" altLang="en-US" dirty="0" err="1" smtClean="0"/>
              <a:t>ska</a:t>
            </a:r>
            <a:r>
              <a:rPr lang="en-US" altLang="en-US" dirty="0" smtClean="0"/>
              <a:t> du </a:t>
            </a:r>
            <a:r>
              <a:rPr lang="en-US" altLang="en-US" dirty="0" err="1" smtClean="0"/>
              <a:t>kontrollera</a:t>
            </a:r>
            <a:r>
              <a:rPr lang="en-US" altLang="en-US" dirty="0" smtClean="0"/>
              <a:t> </a:t>
            </a:r>
            <a:r>
              <a:rPr lang="en-US" altLang="en-US" dirty="0" err="1" smtClean="0"/>
              <a:t>att</a:t>
            </a:r>
            <a:r>
              <a:rPr lang="en-US" altLang="en-US" dirty="0" smtClean="0"/>
              <a:t> du </a:t>
            </a:r>
            <a:r>
              <a:rPr lang="en-US" altLang="en-US" dirty="0" err="1" smtClean="0"/>
              <a:t>markerar</a:t>
            </a:r>
            <a:r>
              <a:rPr lang="en-US" altLang="en-US" dirty="0" smtClean="0"/>
              <a:t> </a:t>
            </a:r>
            <a:r>
              <a:rPr lang="en-US" altLang="en-US" dirty="0" err="1" smtClean="0"/>
              <a:t>donationen</a:t>
            </a:r>
            <a:r>
              <a:rPr lang="en-US" altLang="en-US" dirty="0" smtClean="0"/>
              <a:t> </a:t>
            </a:r>
            <a:r>
              <a:rPr lang="en-US" altLang="en-US" dirty="0" err="1" smtClean="0"/>
              <a:t>för</a:t>
            </a:r>
            <a:r>
              <a:rPr lang="en-US" altLang="en-US" dirty="0" smtClean="0"/>
              <a:t> ”</a:t>
            </a:r>
            <a:r>
              <a:rPr lang="en-US" altLang="en-US" dirty="0" err="1" smtClean="0"/>
              <a:t>mässling</a:t>
            </a:r>
            <a:r>
              <a:rPr lang="en-US" altLang="en-US" dirty="0" smtClean="0"/>
              <a:t>”.</a:t>
            </a:r>
            <a:r>
              <a:rPr lang="en-US" altLang="en-US" baseline="0" dirty="0" smtClean="0"/>
              <a:t> </a:t>
            </a:r>
            <a:r>
              <a:rPr lang="en-US" altLang="en-US" dirty="0" smtClean="0"/>
              <a:t>Om du </a:t>
            </a:r>
            <a:r>
              <a:rPr lang="en-US" altLang="en-US" dirty="0" err="1" smtClean="0"/>
              <a:t>begär</a:t>
            </a:r>
            <a:r>
              <a:rPr lang="en-US" altLang="en-US" dirty="0" smtClean="0"/>
              <a:t> en MJF </a:t>
            </a:r>
            <a:r>
              <a:rPr lang="en-US" altLang="en-US" dirty="0" err="1" smtClean="0"/>
              <a:t>för</a:t>
            </a:r>
            <a:r>
              <a:rPr lang="en-US" altLang="en-US" dirty="0" smtClean="0"/>
              <a:t> </a:t>
            </a:r>
            <a:r>
              <a:rPr lang="en-US" altLang="en-US" dirty="0" err="1" smtClean="0"/>
              <a:t>donationen</a:t>
            </a:r>
            <a:r>
              <a:rPr lang="en-US" altLang="en-US" dirty="0" smtClean="0"/>
              <a:t> </a:t>
            </a:r>
            <a:r>
              <a:rPr lang="en-US" altLang="en-US" dirty="0" err="1" smtClean="0"/>
              <a:t>ska</a:t>
            </a:r>
            <a:r>
              <a:rPr lang="en-US" altLang="en-US" dirty="0" smtClean="0"/>
              <a:t> du </a:t>
            </a:r>
            <a:r>
              <a:rPr lang="en-US" altLang="en-US" dirty="0" err="1" smtClean="0"/>
              <a:t>komma</a:t>
            </a:r>
            <a:r>
              <a:rPr lang="en-US" altLang="en-US" dirty="0" smtClean="0"/>
              <a:t> </a:t>
            </a:r>
            <a:r>
              <a:rPr lang="en-US" altLang="en-US" dirty="0" err="1" smtClean="0"/>
              <a:t>ihåg</a:t>
            </a:r>
            <a:r>
              <a:rPr lang="en-US" altLang="en-US" dirty="0" smtClean="0"/>
              <a:t> </a:t>
            </a:r>
            <a:r>
              <a:rPr lang="en-US" altLang="en-US" dirty="0" err="1" smtClean="0"/>
              <a:t>att</a:t>
            </a:r>
            <a:r>
              <a:rPr lang="en-US" altLang="en-US" dirty="0" smtClean="0"/>
              <a:t> </a:t>
            </a:r>
            <a:r>
              <a:rPr lang="en-US" altLang="en-US" dirty="0" err="1" smtClean="0"/>
              <a:t>markera</a:t>
            </a:r>
            <a:r>
              <a:rPr lang="en-US" altLang="en-US" dirty="0" smtClean="0"/>
              <a:t> ”</a:t>
            </a:r>
            <a:r>
              <a:rPr lang="en-US" altLang="en-US" dirty="0" err="1" smtClean="0"/>
              <a:t>Mässling</a:t>
            </a:r>
            <a:r>
              <a:rPr lang="en-US" altLang="en-US" dirty="0" smtClean="0"/>
              <a:t>” under ”</a:t>
            </a:r>
            <a:r>
              <a:rPr lang="en-US" altLang="en-US" dirty="0" err="1" smtClean="0"/>
              <a:t>Syfte</a:t>
            </a:r>
            <a:r>
              <a:rPr lang="en-US" altLang="en-US" dirty="0" smtClean="0"/>
              <a:t> med </a:t>
            </a:r>
            <a:r>
              <a:rPr lang="en-US" altLang="en-US" dirty="0" err="1" smtClean="0"/>
              <a:t>donationen</a:t>
            </a:r>
            <a:r>
              <a:rPr lang="en-US" altLang="en-US" dirty="0" smtClean="0"/>
              <a:t>”.</a:t>
            </a:r>
          </a:p>
          <a:p>
            <a:pPr eaLnBrk="1" hangingPunct="1"/>
            <a:endParaRPr lang="sv-SE" altLang="en-US" dirty="0" smtClean="0"/>
          </a:p>
          <a:p>
            <a:pPr eaLnBrk="1" hangingPunct="1"/>
            <a:endParaRPr lang="sv-SE" altLang="en-US" dirty="0" smtClean="0"/>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60D62509-7D02-4CE3-B41C-A0661575148C}" type="slidenum">
              <a:rPr lang="en-US" altLang="en-US" smtClean="0"/>
              <a:pPr eaLnBrk="1" hangingPunct="1">
                <a:spcBef>
                  <a:spcPct val="0"/>
                </a:spcBef>
                <a:defRPr/>
              </a:pPr>
              <a:t>18</a:t>
            </a:fld>
            <a:endParaRPr lang="sv-SE"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Jag </a:t>
            </a:r>
            <a:r>
              <a:rPr lang="en-US" altLang="en-US" dirty="0" err="1" smtClean="0"/>
              <a:t>hoppas</a:t>
            </a:r>
            <a:r>
              <a:rPr lang="en-US" altLang="en-US" dirty="0" smtClean="0"/>
              <a:t> du </a:t>
            </a:r>
            <a:r>
              <a:rPr lang="en-US" altLang="en-US" dirty="0" err="1" smtClean="0"/>
              <a:t>lärt</a:t>
            </a:r>
            <a:r>
              <a:rPr lang="en-US" altLang="en-US" dirty="0" smtClean="0"/>
              <a:t> dig </a:t>
            </a:r>
            <a:r>
              <a:rPr lang="en-US" altLang="en-US" dirty="0" err="1" smtClean="0"/>
              <a:t>något</a:t>
            </a:r>
            <a:r>
              <a:rPr lang="en-US" altLang="en-US" dirty="0" smtClean="0"/>
              <a:t> </a:t>
            </a:r>
            <a:r>
              <a:rPr lang="en-US" altLang="en-US" dirty="0" err="1" smtClean="0"/>
              <a:t>idag</a:t>
            </a:r>
            <a:r>
              <a:rPr lang="en-US" altLang="en-US" dirty="0" smtClean="0"/>
              <a:t> om </a:t>
            </a:r>
            <a:r>
              <a:rPr lang="en-US" altLang="en-US" dirty="0" err="1" smtClean="0"/>
              <a:t>mässling</a:t>
            </a:r>
            <a:r>
              <a:rPr lang="en-US" altLang="en-US" dirty="0" smtClean="0"/>
              <a:t> </a:t>
            </a:r>
            <a:r>
              <a:rPr lang="en-US" altLang="en-US" dirty="0" err="1" smtClean="0"/>
              <a:t>och</a:t>
            </a:r>
            <a:r>
              <a:rPr lang="en-US" altLang="en-US" dirty="0" smtClean="0"/>
              <a:t> </a:t>
            </a:r>
            <a:r>
              <a:rPr lang="en-US" altLang="en-US" dirty="0" err="1" smtClean="0"/>
              <a:t>initiativet</a:t>
            </a:r>
            <a:r>
              <a:rPr lang="en-US" altLang="en-US" dirty="0" smtClean="0"/>
              <a:t> En </a:t>
            </a:r>
            <a:r>
              <a:rPr lang="en-US" altLang="en-US" dirty="0" err="1" smtClean="0"/>
              <a:t>spruta</a:t>
            </a:r>
            <a:r>
              <a:rPr lang="en-US" altLang="en-US" dirty="0" smtClean="0"/>
              <a:t>, </a:t>
            </a:r>
            <a:r>
              <a:rPr lang="en-US" altLang="en-US" dirty="0" err="1" smtClean="0"/>
              <a:t>ett</a:t>
            </a:r>
            <a:r>
              <a:rPr lang="en-US" altLang="en-US" smtClean="0"/>
              <a:t> liv. Jag </a:t>
            </a:r>
            <a:r>
              <a:rPr lang="en-US" altLang="en-US" dirty="0" err="1" smtClean="0"/>
              <a:t>svarar</a:t>
            </a:r>
            <a:r>
              <a:rPr lang="en-US" altLang="en-US" dirty="0" smtClean="0"/>
              <a:t> </a:t>
            </a:r>
            <a:r>
              <a:rPr lang="en-US" altLang="en-US" dirty="0" err="1" smtClean="0"/>
              <a:t>gärna</a:t>
            </a:r>
            <a:r>
              <a:rPr lang="en-US" altLang="en-US" dirty="0" smtClean="0"/>
              <a:t> </a:t>
            </a:r>
            <a:r>
              <a:rPr lang="en-US" altLang="en-US" dirty="0" err="1" smtClean="0"/>
              <a:t>på</a:t>
            </a:r>
            <a:r>
              <a:rPr lang="en-US" altLang="en-US" dirty="0" smtClean="0"/>
              <a:t> </a:t>
            </a:r>
            <a:r>
              <a:rPr lang="en-US" altLang="en-US" dirty="0" err="1" smtClean="0"/>
              <a:t>frågor</a:t>
            </a:r>
            <a:r>
              <a:rPr lang="en-US" altLang="en-US" dirty="0" smtClean="0"/>
              <a:t>.  </a:t>
            </a: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19</a:t>
            </a:fld>
            <a:endParaRPr lang="sv-S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28385A3-321A-4C97-808B-5BF5EC539960}" type="slidenum">
              <a:rPr lang="en-US" altLang="en-US" smtClean="0"/>
              <a:pPr eaLnBrk="1" hangingPunct="1">
                <a:spcBef>
                  <a:spcPct val="0"/>
                </a:spcBef>
                <a:defRPr/>
              </a:pPr>
              <a:t>2</a:t>
            </a:fld>
            <a:endParaRPr lang="sv-SE" altLang="en-US" smtClean="0"/>
          </a:p>
        </p:txBody>
      </p:sp>
      <p:sp>
        <p:nvSpPr>
          <p:cNvPr id="36867" name="Rectangle 1"/>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Lions </a:t>
            </a:r>
            <a:r>
              <a:rPr lang="en-US" altLang="en-US" dirty="0" err="1" smtClean="0">
                <a:solidFill>
                  <a:srgbClr val="000000"/>
                </a:solidFill>
              </a:rPr>
              <a:t>har</a:t>
            </a:r>
            <a:r>
              <a:rPr lang="en-US" altLang="en-US" dirty="0" smtClean="0">
                <a:solidFill>
                  <a:srgbClr val="000000"/>
                </a:solidFill>
              </a:rPr>
              <a:t> </a:t>
            </a:r>
            <a:r>
              <a:rPr lang="en-US" altLang="en-US" dirty="0" err="1" smtClean="0">
                <a:solidFill>
                  <a:srgbClr val="000000"/>
                </a:solidFill>
              </a:rPr>
              <a:t>varit</a:t>
            </a:r>
            <a:r>
              <a:rPr lang="en-US" altLang="en-US" dirty="0" smtClean="0">
                <a:solidFill>
                  <a:srgbClr val="000000"/>
                </a:solidFill>
              </a:rPr>
              <a:t> </a:t>
            </a:r>
            <a:r>
              <a:rPr lang="en-US" altLang="en-US" dirty="0" err="1" smtClean="0">
                <a:solidFill>
                  <a:srgbClr val="000000"/>
                </a:solidFill>
              </a:rPr>
              <a:t>aktiva</a:t>
            </a:r>
            <a:r>
              <a:rPr lang="en-US" altLang="en-US" dirty="0" smtClean="0">
                <a:solidFill>
                  <a:srgbClr val="000000"/>
                </a:solidFill>
              </a:rPr>
              <a:t> </a:t>
            </a:r>
            <a:r>
              <a:rPr lang="en-US" altLang="en-US" dirty="0" err="1" smtClean="0">
                <a:solidFill>
                  <a:srgbClr val="000000"/>
                </a:solidFill>
              </a:rPr>
              <a:t>i</a:t>
            </a:r>
            <a:r>
              <a:rPr lang="en-US" altLang="en-US" dirty="0" smtClean="0">
                <a:solidFill>
                  <a:srgbClr val="000000"/>
                </a:solidFill>
              </a:rPr>
              <a:t> </a:t>
            </a:r>
            <a:r>
              <a:rPr lang="en-US" altLang="en-US" dirty="0" err="1" smtClean="0">
                <a:solidFill>
                  <a:srgbClr val="000000"/>
                </a:solidFill>
              </a:rPr>
              <a:t>kampen</a:t>
            </a:r>
            <a:r>
              <a:rPr lang="en-US" altLang="en-US" dirty="0" smtClean="0">
                <a:solidFill>
                  <a:srgbClr val="000000"/>
                </a:solidFill>
              </a:rPr>
              <a:t> </a:t>
            </a:r>
            <a:r>
              <a:rPr lang="en-US" altLang="en-US" dirty="0" err="1" smtClean="0">
                <a:solidFill>
                  <a:srgbClr val="000000"/>
                </a:solidFill>
              </a:rPr>
              <a:t>för</a:t>
            </a:r>
            <a:r>
              <a:rPr lang="en-US" altLang="en-US" dirty="0" smtClean="0">
                <a:solidFill>
                  <a:srgbClr val="000000"/>
                </a:solidFill>
              </a:rPr>
              <a:t> </a:t>
            </a:r>
            <a:r>
              <a:rPr lang="en-US" altLang="en-US" dirty="0" err="1" smtClean="0">
                <a:solidFill>
                  <a:srgbClr val="000000"/>
                </a:solidFill>
              </a:rPr>
              <a:t>att</a:t>
            </a:r>
            <a:r>
              <a:rPr lang="en-US" altLang="en-US" dirty="0" smtClean="0">
                <a:solidFill>
                  <a:srgbClr val="000000"/>
                </a:solidFill>
              </a:rPr>
              <a:t> </a:t>
            </a:r>
            <a:r>
              <a:rPr lang="en-US" altLang="en-US" dirty="0" err="1" smtClean="0">
                <a:solidFill>
                  <a:srgbClr val="000000"/>
                </a:solidFill>
              </a:rPr>
              <a:t>utrota</a:t>
            </a:r>
            <a:r>
              <a:rPr lang="en-US" altLang="en-US" dirty="0" smtClean="0">
                <a:solidFill>
                  <a:srgbClr val="000000"/>
                </a:solidFill>
              </a:rPr>
              <a:t> </a:t>
            </a:r>
            <a:r>
              <a:rPr lang="en-US" altLang="en-US" dirty="0" err="1" smtClean="0">
                <a:solidFill>
                  <a:srgbClr val="000000"/>
                </a:solidFill>
              </a:rPr>
              <a:t>mässling</a:t>
            </a:r>
            <a:r>
              <a:rPr lang="en-US" altLang="en-US" dirty="0" smtClean="0">
                <a:solidFill>
                  <a:srgbClr val="000000"/>
                </a:solidFill>
              </a:rPr>
              <a:t> sedan 2010, </a:t>
            </a:r>
            <a:r>
              <a:rPr lang="en-US" altLang="en-US" dirty="0" err="1" smtClean="0">
                <a:solidFill>
                  <a:srgbClr val="000000"/>
                </a:solidFill>
              </a:rPr>
              <a:t>när</a:t>
            </a:r>
            <a:r>
              <a:rPr lang="en-US" altLang="en-US" dirty="0" smtClean="0">
                <a:solidFill>
                  <a:srgbClr val="000000"/>
                </a:solidFill>
              </a:rPr>
              <a:t> </a:t>
            </a:r>
            <a:r>
              <a:rPr dirty="0" smtClean="0"/>
              <a:t>Lions och LCIF gick samman med Measles &amp; Rubella Initiative (initiativet mot mässling och röda hund) och Bill &amp; Melinda Gates Foundation för att utföra pilotprogram i afrikanska länder, där man vaccinerade mer än 41 miljoner barn. </a:t>
            </a:r>
          </a:p>
          <a:p>
            <a:pPr eaLnBrk="1" hangingPunct="1">
              <a:lnSpc>
                <a:spcPct val="95000"/>
              </a:lnSpc>
              <a:spcBef>
                <a:spcPct val="0"/>
              </a:spcBef>
            </a:pPr>
            <a:endParaRPr lang="sv-SE" dirty="0" smtClean="0"/>
          </a:p>
          <a:p>
            <a:pPr eaLnBrk="1" hangingPunct="1">
              <a:lnSpc>
                <a:spcPct val="95000"/>
              </a:lnSpc>
              <a:spcBef>
                <a:spcPct val="0"/>
              </a:spcBef>
            </a:pPr>
            <a:r>
              <a:rPr dirty="0" smtClean="0"/>
              <a:t>Under de senaste åren har Lions haft en viktig roll i socialt mobiliseringsarbete genom att samarbeta med lokala ledare, samordna PR-aktiviteter på lokal nivå och utföra volontärarbete på vaccinationscenter. Miljontals barn har vaccinerats tack vare lionmedlemmarnas hårda arbete i sina samhällen. Men varför är kampen för att utrota mässling så </a:t>
            </a:r>
            <a:endParaRPr lang="sv-SE" dirty="0" smtClean="0"/>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r>
              <a:rPr lang="sv-SE" dirty="0" smtClean="0"/>
              <a:t>	</a:t>
            </a:r>
          </a:p>
          <a:p>
            <a:pPr eaLnBrk="1" hangingPunct="1">
              <a:lnSpc>
                <a:spcPct val="95000"/>
              </a:lnSpc>
              <a:spcBef>
                <a:spcPct val="0"/>
              </a:spcBef>
            </a:pPr>
            <a:endParaRPr lang="sv-SE" dirty="0" smtClean="0"/>
          </a:p>
          <a:p>
            <a:pPr eaLnBrk="1" hangingPunct="1">
              <a:lnSpc>
                <a:spcPct val="95000"/>
              </a:lnSpc>
              <a:spcBef>
                <a:spcPct val="0"/>
              </a:spcBef>
            </a:pPr>
            <a:endParaRPr lang="sv-SE" dirty="0" smtClean="0"/>
          </a:p>
          <a:p>
            <a:pPr eaLnBrk="1" hangingPunct="1">
              <a:lnSpc>
                <a:spcPct val="95000"/>
              </a:lnSpc>
              <a:spcBef>
                <a:spcPct val="0"/>
              </a:spcBef>
            </a:pPr>
            <a:r>
              <a:rPr dirty="0" smtClean="0"/>
              <a:t>ktig</a:t>
            </a:r>
            <a:r>
              <a:rPr dirty="0" smtClean="0"/>
              <a:t>? </a:t>
            </a:r>
            <a:endParaRPr lang="sv-SE" altLang="en-US" dirty="0"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3</a:t>
            </a:fld>
            <a:endParaRPr lang="sv-SE"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solidFill>
                  <a:srgbClr val="000000"/>
                </a:solidFill>
              </a:rPr>
              <a:t>Mässlingen</a:t>
            </a:r>
            <a:r>
              <a:rPr lang="en-US" altLang="en-US" dirty="0" smtClean="0">
                <a:solidFill>
                  <a:srgbClr val="000000"/>
                </a:solidFill>
              </a:rPr>
              <a:t> tar 335 barns liv </a:t>
            </a:r>
            <a:r>
              <a:rPr lang="en-US" altLang="en-US" dirty="0" err="1" smtClean="0">
                <a:solidFill>
                  <a:srgbClr val="000000"/>
                </a:solidFill>
              </a:rPr>
              <a:t>varje</a:t>
            </a:r>
            <a:r>
              <a:rPr lang="en-US" altLang="en-US" dirty="0" smtClean="0">
                <a:solidFill>
                  <a:srgbClr val="000000"/>
                </a:solidFill>
              </a:rPr>
              <a:t> dag.  </a:t>
            </a:r>
            <a:r>
              <a:rPr lang="en-US" altLang="en-US" dirty="0" err="1" smtClean="0">
                <a:solidFill>
                  <a:srgbClr val="000000"/>
                </a:solidFill>
              </a:rPr>
              <a:t>Det</a:t>
            </a:r>
            <a:r>
              <a:rPr lang="en-US" altLang="en-US" dirty="0" smtClean="0">
                <a:solidFill>
                  <a:srgbClr val="000000"/>
                </a:solidFill>
              </a:rPr>
              <a:t> </a:t>
            </a:r>
            <a:r>
              <a:rPr lang="en-US" altLang="en-US" dirty="0" err="1" smtClean="0">
                <a:solidFill>
                  <a:srgbClr val="000000"/>
                </a:solidFill>
              </a:rPr>
              <a:t>blir</a:t>
            </a:r>
            <a:r>
              <a:rPr lang="en-US" altLang="en-US" dirty="0" smtClean="0">
                <a:solidFill>
                  <a:srgbClr val="000000"/>
                </a:solidFill>
              </a:rPr>
              <a:t> </a:t>
            </a:r>
            <a:r>
              <a:rPr lang="en-US" altLang="en-US" dirty="0" err="1" smtClean="0">
                <a:solidFill>
                  <a:srgbClr val="000000"/>
                </a:solidFill>
              </a:rPr>
              <a:t>mer</a:t>
            </a:r>
            <a:r>
              <a:rPr lang="en-US" altLang="en-US" dirty="0" smtClean="0">
                <a:solidFill>
                  <a:srgbClr val="000000"/>
                </a:solidFill>
              </a:rPr>
              <a:t> </a:t>
            </a:r>
            <a:r>
              <a:rPr lang="en-US" altLang="en-US" dirty="0" err="1" smtClean="0">
                <a:solidFill>
                  <a:srgbClr val="000000"/>
                </a:solidFill>
              </a:rPr>
              <a:t>än</a:t>
            </a:r>
            <a:r>
              <a:rPr lang="en-US" altLang="en-US" dirty="0" smtClean="0">
                <a:solidFill>
                  <a:srgbClr val="000000"/>
                </a:solidFill>
              </a:rPr>
              <a:t> 122 000 barn </a:t>
            </a:r>
            <a:r>
              <a:rPr lang="en-US" altLang="en-US" dirty="0" err="1" smtClean="0">
                <a:solidFill>
                  <a:srgbClr val="000000"/>
                </a:solidFill>
              </a:rPr>
              <a:t>varje</a:t>
            </a:r>
            <a:r>
              <a:rPr lang="en-US" altLang="en-US" dirty="0" smtClean="0">
                <a:solidFill>
                  <a:srgbClr val="000000"/>
                </a:solidFill>
              </a:rPr>
              <a:t> </a:t>
            </a:r>
            <a:r>
              <a:rPr lang="en-US" altLang="en-US" dirty="0" err="1" smtClean="0">
                <a:solidFill>
                  <a:srgbClr val="000000"/>
                </a:solidFill>
              </a:rPr>
              <a:t>år</a:t>
            </a:r>
            <a:r>
              <a:rPr lang="en-US" altLang="en-US" dirty="0" smtClean="0">
                <a:solidFill>
                  <a:srgbClr val="000000"/>
                </a:solidFill>
              </a:rPr>
              <a:t>.  </a:t>
            </a:r>
            <a:r>
              <a:rPr lang="en-US" altLang="en-US" dirty="0" err="1" smtClean="0">
                <a:solidFill>
                  <a:srgbClr val="000000"/>
                </a:solidFill>
              </a:rPr>
              <a:t>Och</a:t>
            </a:r>
            <a:r>
              <a:rPr lang="en-US" altLang="en-US" dirty="0" smtClean="0">
                <a:solidFill>
                  <a:srgbClr val="000000"/>
                </a:solidFill>
              </a:rPr>
              <a:t> den </a:t>
            </a:r>
            <a:r>
              <a:rPr lang="en-US" altLang="en-US" dirty="0" err="1" smtClean="0">
                <a:solidFill>
                  <a:srgbClr val="000000"/>
                </a:solidFill>
              </a:rPr>
              <a:t>går</a:t>
            </a:r>
            <a:r>
              <a:rPr lang="en-US" altLang="en-US" dirty="0" smtClean="0">
                <a:solidFill>
                  <a:srgbClr val="000000"/>
                </a:solidFill>
              </a:rPr>
              <a:t> </a:t>
            </a:r>
            <a:r>
              <a:rPr lang="en-US" altLang="en-US" dirty="0" err="1" smtClean="0">
                <a:solidFill>
                  <a:srgbClr val="000000"/>
                </a:solidFill>
              </a:rPr>
              <a:t>helt</a:t>
            </a:r>
            <a:r>
              <a:rPr lang="en-US" altLang="en-US" dirty="0" smtClean="0">
                <a:solidFill>
                  <a:srgbClr val="000000"/>
                </a:solidFill>
              </a:rPr>
              <a:t> </a:t>
            </a:r>
            <a:r>
              <a:rPr lang="en-US" altLang="en-US" dirty="0" err="1" smtClean="0">
                <a:solidFill>
                  <a:srgbClr val="000000"/>
                </a:solidFill>
              </a:rPr>
              <a:t>att</a:t>
            </a:r>
            <a:r>
              <a:rPr lang="en-US" altLang="en-US" dirty="0" smtClean="0">
                <a:solidFill>
                  <a:srgbClr val="000000"/>
                </a:solidFill>
              </a:rPr>
              <a:t> </a:t>
            </a:r>
            <a:r>
              <a:rPr lang="en-US" altLang="en-US" dirty="0" err="1" smtClean="0">
                <a:solidFill>
                  <a:srgbClr val="000000"/>
                </a:solidFill>
              </a:rPr>
              <a:t>förebygga</a:t>
            </a:r>
            <a:r>
              <a:rPr lang="en-US" altLang="en-US" dirty="0" smtClean="0">
                <a:solidFill>
                  <a:srgbClr val="000000"/>
                </a:solidFill>
              </a:rPr>
              <a:t>. </a:t>
            </a:r>
            <a:r>
              <a:rPr lang="en-US" altLang="en-US" dirty="0" err="1" smtClean="0">
                <a:solidFill>
                  <a:srgbClr val="000000"/>
                </a:solidFill>
              </a:rPr>
              <a:t>Många</a:t>
            </a:r>
            <a:r>
              <a:rPr lang="en-US" altLang="en-US" dirty="0" smtClean="0">
                <a:solidFill>
                  <a:srgbClr val="000000"/>
                </a:solidFill>
              </a:rPr>
              <a:t> </a:t>
            </a:r>
            <a:r>
              <a:rPr lang="en-US" altLang="en-US" dirty="0" err="1" smtClean="0">
                <a:solidFill>
                  <a:srgbClr val="000000"/>
                </a:solidFill>
              </a:rPr>
              <a:t>av</a:t>
            </a:r>
            <a:r>
              <a:rPr lang="en-US" altLang="en-US" dirty="0" smtClean="0">
                <a:solidFill>
                  <a:srgbClr val="000000"/>
                </a:solidFill>
              </a:rPr>
              <a:t> </a:t>
            </a:r>
            <a:r>
              <a:rPr lang="en-US" altLang="en-US" dirty="0" err="1" smtClean="0">
                <a:solidFill>
                  <a:srgbClr val="000000"/>
                </a:solidFill>
              </a:rPr>
              <a:t>er</a:t>
            </a:r>
            <a:r>
              <a:rPr lang="en-US" altLang="en-US" dirty="0" smtClean="0">
                <a:solidFill>
                  <a:srgbClr val="000000"/>
                </a:solidFill>
              </a:rPr>
              <a:t> </a:t>
            </a:r>
            <a:r>
              <a:rPr lang="en-US" altLang="en-US" dirty="0" err="1" smtClean="0">
                <a:solidFill>
                  <a:srgbClr val="000000"/>
                </a:solidFill>
              </a:rPr>
              <a:t>här</a:t>
            </a:r>
            <a:r>
              <a:rPr lang="en-US" altLang="en-US" dirty="0" smtClean="0">
                <a:solidFill>
                  <a:srgbClr val="000000"/>
                </a:solidFill>
              </a:rPr>
              <a:t> </a:t>
            </a:r>
            <a:r>
              <a:rPr lang="en-US" altLang="en-US" dirty="0" err="1" smtClean="0">
                <a:solidFill>
                  <a:srgbClr val="000000"/>
                </a:solidFill>
              </a:rPr>
              <a:t>i</a:t>
            </a:r>
            <a:r>
              <a:rPr lang="en-US" altLang="en-US" dirty="0" smtClean="0">
                <a:solidFill>
                  <a:srgbClr val="000000"/>
                </a:solidFill>
              </a:rPr>
              <a:t> </a:t>
            </a:r>
            <a:r>
              <a:rPr lang="en-US" altLang="en-US" dirty="0" err="1" smtClean="0">
                <a:solidFill>
                  <a:srgbClr val="000000"/>
                </a:solidFill>
              </a:rPr>
              <a:t>rummet</a:t>
            </a:r>
            <a:r>
              <a:rPr lang="en-US" altLang="en-US" dirty="0" smtClean="0">
                <a:solidFill>
                  <a:srgbClr val="000000"/>
                </a:solidFill>
              </a:rPr>
              <a:t> </a:t>
            </a:r>
            <a:r>
              <a:rPr lang="en-US" altLang="en-US" dirty="0" err="1" smtClean="0">
                <a:solidFill>
                  <a:srgbClr val="000000"/>
                </a:solidFill>
              </a:rPr>
              <a:t>känner</a:t>
            </a:r>
            <a:r>
              <a:rPr lang="en-US" altLang="en-US" dirty="0" smtClean="0">
                <a:solidFill>
                  <a:srgbClr val="000000"/>
                </a:solidFill>
              </a:rPr>
              <a:t> </a:t>
            </a:r>
            <a:r>
              <a:rPr lang="en-US" altLang="en-US" dirty="0" err="1" smtClean="0">
                <a:solidFill>
                  <a:srgbClr val="000000"/>
                </a:solidFill>
              </a:rPr>
              <a:t>säkert</a:t>
            </a:r>
            <a:r>
              <a:rPr lang="en-US" altLang="en-US" dirty="0" smtClean="0">
                <a:solidFill>
                  <a:srgbClr val="000000"/>
                </a:solidFill>
              </a:rPr>
              <a:t> </a:t>
            </a:r>
            <a:r>
              <a:rPr lang="en-US" altLang="en-US" dirty="0" err="1" smtClean="0">
                <a:solidFill>
                  <a:srgbClr val="000000"/>
                </a:solidFill>
              </a:rPr>
              <a:t>redan</a:t>
            </a:r>
            <a:r>
              <a:rPr lang="en-US" altLang="en-US" dirty="0" smtClean="0">
                <a:solidFill>
                  <a:srgbClr val="000000"/>
                </a:solidFill>
              </a:rPr>
              <a:t> till </a:t>
            </a:r>
            <a:r>
              <a:rPr lang="en-US" altLang="en-US" dirty="0" err="1" smtClean="0">
                <a:solidFill>
                  <a:srgbClr val="000000"/>
                </a:solidFill>
              </a:rPr>
              <a:t>mässling</a:t>
            </a:r>
            <a:r>
              <a:rPr lang="en-US" altLang="en-US" dirty="0" smtClean="0">
                <a:solidFill>
                  <a:srgbClr val="000000"/>
                </a:solidFill>
              </a:rPr>
              <a:t>. Men </a:t>
            </a:r>
            <a:r>
              <a:rPr lang="en-US" altLang="en-US" dirty="0" err="1" smtClean="0">
                <a:solidFill>
                  <a:srgbClr val="000000"/>
                </a:solidFill>
              </a:rPr>
              <a:t>ni</a:t>
            </a:r>
            <a:r>
              <a:rPr lang="en-US" altLang="en-US" dirty="0" smtClean="0">
                <a:solidFill>
                  <a:srgbClr val="000000"/>
                </a:solidFill>
              </a:rPr>
              <a:t> </a:t>
            </a:r>
            <a:r>
              <a:rPr lang="en-US" altLang="en-US" dirty="0" err="1" smtClean="0">
                <a:solidFill>
                  <a:srgbClr val="000000"/>
                </a:solidFill>
              </a:rPr>
              <a:t>kanske</a:t>
            </a:r>
            <a:r>
              <a:rPr lang="en-US" altLang="en-US" dirty="0" smtClean="0">
                <a:solidFill>
                  <a:srgbClr val="000000"/>
                </a:solidFill>
              </a:rPr>
              <a:t> </a:t>
            </a:r>
            <a:r>
              <a:rPr lang="en-US" altLang="en-US" dirty="0" err="1" smtClean="0">
                <a:solidFill>
                  <a:srgbClr val="000000"/>
                </a:solidFill>
              </a:rPr>
              <a:t>inte</a:t>
            </a:r>
            <a:r>
              <a:rPr lang="en-US" altLang="en-US" dirty="0" smtClean="0">
                <a:solidFill>
                  <a:srgbClr val="000000"/>
                </a:solidFill>
              </a:rPr>
              <a:t> </a:t>
            </a:r>
            <a:r>
              <a:rPr lang="en-US" altLang="en-US" dirty="0" err="1" smtClean="0">
                <a:solidFill>
                  <a:srgbClr val="000000"/>
                </a:solidFill>
              </a:rPr>
              <a:t>känner</a:t>
            </a:r>
            <a:r>
              <a:rPr lang="en-US" altLang="en-US" dirty="0" smtClean="0">
                <a:solidFill>
                  <a:srgbClr val="000000"/>
                </a:solidFill>
              </a:rPr>
              <a:t> till den </a:t>
            </a:r>
            <a:r>
              <a:rPr lang="en-US" altLang="en-US" dirty="0" err="1" smtClean="0">
                <a:solidFill>
                  <a:srgbClr val="000000"/>
                </a:solidFill>
              </a:rPr>
              <a:t>katastrofala</a:t>
            </a:r>
            <a:r>
              <a:rPr lang="en-US" altLang="en-US" dirty="0" smtClean="0">
                <a:solidFill>
                  <a:srgbClr val="000000"/>
                </a:solidFill>
              </a:rPr>
              <a:t> </a:t>
            </a:r>
            <a:r>
              <a:rPr lang="en-US" altLang="en-US" dirty="0" err="1" smtClean="0">
                <a:solidFill>
                  <a:srgbClr val="000000"/>
                </a:solidFill>
              </a:rPr>
              <a:t>inverkan</a:t>
            </a:r>
            <a:r>
              <a:rPr lang="en-US" altLang="en-US" dirty="0" smtClean="0">
                <a:solidFill>
                  <a:srgbClr val="000000"/>
                </a:solidFill>
              </a:rPr>
              <a:t> </a:t>
            </a:r>
            <a:r>
              <a:rPr lang="en-US" altLang="en-US" dirty="0" err="1" smtClean="0">
                <a:solidFill>
                  <a:srgbClr val="000000"/>
                </a:solidFill>
              </a:rPr>
              <a:t>mässlingen</a:t>
            </a:r>
            <a:r>
              <a:rPr lang="en-US" altLang="en-US" dirty="0" smtClean="0">
                <a:solidFill>
                  <a:srgbClr val="000000"/>
                </a:solidFill>
              </a:rPr>
              <a:t> </a:t>
            </a:r>
            <a:r>
              <a:rPr lang="en-US" altLang="en-US" dirty="0" err="1" smtClean="0">
                <a:solidFill>
                  <a:srgbClr val="000000"/>
                </a:solidFill>
              </a:rPr>
              <a:t>har</a:t>
            </a:r>
            <a:r>
              <a:rPr lang="en-US" altLang="en-US" dirty="0" smtClean="0">
                <a:solidFill>
                  <a:srgbClr val="000000"/>
                </a:solidFill>
              </a:rPr>
              <a:t> </a:t>
            </a:r>
            <a:r>
              <a:rPr lang="en-US" altLang="en-US" dirty="0" err="1" smtClean="0">
                <a:solidFill>
                  <a:srgbClr val="000000"/>
                </a:solidFill>
              </a:rPr>
              <a:t>i</a:t>
            </a:r>
            <a:r>
              <a:rPr lang="en-US" altLang="en-US" dirty="0" smtClean="0">
                <a:solidFill>
                  <a:srgbClr val="000000"/>
                </a:solidFill>
              </a:rPr>
              <a:t> </a:t>
            </a:r>
            <a:r>
              <a:rPr lang="en-US" altLang="en-US" dirty="0" err="1" smtClean="0">
                <a:solidFill>
                  <a:srgbClr val="000000"/>
                </a:solidFill>
              </a:rPr>
              <a:t>världen</a:t>
            </a:r>
            <a:r>
              <a:rPr lang="en-US" altLang="en-US" dirty="0" smtClean="0">
                <a:solidFill>
                  <a:srgbClr val="000000"/>
                </a:solidFill>
              </a:rPr>
              <a:t>, </a:t>
            </a:r>
            <a:r>
              <a:rPr lang="en-US" altLang="en-US" dirty="0" err="1" smtClean="0">
                <a:solidFill>
                  <a:srgbClr val="000000"/>
                </a:solidFill>
              </a:rPr>
              <a:t>och</a:t>
            </a:r>
            <a:r>
              <a:rPr lang="en-US" altLang="en-US" dirty="0" smtClean="0">
                <a:solidFill>
                  <a:srgbClr val="000000"/>
                </a:solidFill>
              </a:rPr>
              <a:t> </a:t>
            </a:r>
            <a:r>
              <a:rPr lang="en-US" altLang="en-US" dirty="0" err="1" smtClean="0">
                <a:solidFill>
                  <a:srgbClr val="000000"/>
                </a:solidFill>
              </a:rPr>
              <a:t>anledningen</a:t>
            </a:r>
            <a:r>
              <a:rPr lang="en-US" altLang="en-US" dirty="0" smtClean="0">
                <a:solidFill>
                  <a:srgbClr val="000000"/>
                </a:solidFill>
              </a:rPr>
              <a:t> till </a:t>
            </a:r>
            <a:r>
              <a:rPr lang="en-US" altLang="en-US" dirty="0" err="1" smtClean="0">
                <a:solidFill>
                  <a:srgbClr val="000000"/>
                </a:solidFill>
              </a:rPr>
              <a:t>att</a:t>
            </a:r>
            <a:r>
              <a:rPr lang="en-US" altLang="en-US" dirty="0" smtClean="0">
                <a:solidFill>
                  <a:srgbClr val="000000"/>
                </a:solidFill>
              </a:rPr>
              <a:t> Lions </a:t>
            </a:r>
            <a:r>
              <a:rPr lang="en-US" altLang="en-US" dirty="0" err="1" smtClean="0">
                <a:solidFill>
                  <a:srgbClr val="000000"/>
                </a:solidFill>
              </a:rPr>
              <a:t>har</a:t>
            </a:r>
            <a:r>
              <a:rPr lang="en-US" altLang="en-US" dirty="0" smtClean="0">
                <a:solidFill>
                  <a:srgbClr val="000000"/>
                </a:solidFill>
              </a:rPr>
              <a:t> </a:t>
            </a:r>
            <a:r>
              <a:rPr lang="en-US" altLang="en-US" dirty="0" err="1" smtClean="0">
                <a:solidFill>
                  <a:srgbClr val="000000"/>
                </a:solidFill>
              </a:rPr>
              <a:t>gått</a:t>
            </a:r>
            <a:r>
              <a:rPr lang="en-US" altLang="en-US" dirty="0" smtClean="0">
                <a:solidFill>
                  <a:srgbClr val="000000"/>
                </a:solidFill>
              </a:rPr>
              <a:t> med </a:t>
            </a:r>
            <a:r>
              <a:rPr lang="en-US" altLang="en-US" dirty="0" err="1" smtClean="0">
                <a:solidFill>
                  <a:srgbClr val="000000"/>
                </a:solidFill>
              </a:rPr>
              <a:t>på</a:t>
            </a:r>
            <a:r>
              <a:rPr lang="en-US" altLang="en-US" dirty="0" smtClean="0">
                <a:solidFill>
                  <a:srgbClr val="000000"/>
                </a:solidFill>
              </a:rPr>
              <a:t> </a:t>
            </a:r>
            <a:r>
              <a:rPr lang="en-US" altLang="en-US" dirty="0" err="1" smtClean="0">
                <a:solidFill>
                  <a:srgbClr val="000000"/>
                </a:solidFill>
              </a:rPr>
              <a:t>att</a:t>
            </a:r>
            <a:r>
              <a:rPr lang="en-US" altLang="en-US" dirty="0" smtClean="0">
                <a:solidFill>
                  <a:srgbClr val="000000"/>
                </a:solidFill>
              </a:rPr>
              <a:t> </a:t>
            </a:r>
            <a:r>
              <a:rPr lang="en-US" altLang="en-US" dirty="0" err="1" smtClean="0">
                <a:solidFill>
                  <a:srgbClr val="000000"/>
                </a:solidFill>
              </a:rPr>
              <a:t>fortsätta</a:t>
            </a:r>
            <a:r>
              <a:rPr lang="en-US" altLang="en-US" dirty="0" smtClean="0">
                <a:solidFill>
                  <a:srgbClr val="000000"/>
                </a:solidFill>
              </a:rPr>
              <a:t> </a:t>
            </a:r>
            <a:r>
              <a:rPr lang="en-US" altLang="en-US" dirty="0" err="1" smtClean="0">
                <a:solidFill>
                  <a:srgbClr val="000000"/>
                </a:solidFill>
              </a:rPr>
              <a:t>att</a:t>
            </a:r>
            <a:r>
              <a:rPr lang="en-US" altLang="en-US" dirty="0" smtClean="0">
                <a:solidFill>
                  <a:srgbClr val="000000"/>
                </a:solidFill>
              </a:rPr>
              <a:t> </a:t>
            </a:r>
            <a:r>
              <a:rPr lang="en-US" altLang="en-US" dirty="0" err="1" smtClean="0">
                <a:solidFill>
                  <a:srgbClr val="000000"/>
                </a:solidFill>
              </a:rPr>
              <a:t>bekämpa</a:t>
            </a:r>
            <a:r>
              <a:rPr lang="en-US" altLang="en-US" dirty="0" smtClean="0">
                <a:solidFill>
                  <a:srgbClr val="000000"/>
                </a:solidFill>
              </a:rPr>
              <a:t> den.  </a:t>
            </a:r>
          </a:p>
          <a:p>
            <a:pPr eaLnBrk="1" hangingPunct="1">
              <a:lnSpc>
                <a:spcPct val="95000"/>
              </a:lnSpc>
              <a:spcBef>
                <a:spcPct val="0"/>
              </a:spcBef>
            </a:pPr>
            <a:endParaRPr lang="sv-SE" altLang="en-US" dirty="0" smtClean="0">
              <a:solidFill>
                <a:srgbClr val="000000"/>
              </a:solidFill>
              <a:cs typeface="Times New Roman" pitchFamily="18" charset="0"/>
            </a:endParaRPr>
          </a:p>
          <a:p>
            <a:pPr eaLnBrk="1" hangingPunct="1">
              <a:lnSpc>
                <a:spcPct val="95000"/>
              </a:lnSpc>
              <a:spcBef>
                <a:spcPct val="0"/>
              </a:spcBef>
            </a:pPr>
            <a:r>
              <a:rPr lang="en-US" altLang="en-US" dirty="0" err="1" smtClean="0">
                <a:solidFill>
                  <a:srgbClr val="000000"/>
                </a:solidFill>
              </a:rPr>
              <a:t>Idag</a:t>
            </a:r>
            <a:r>
              <a:rPr lang="en-US" altLang="en-US" dirty="0" smtClean="0">
                <a:solidFill>
                  <a:srgbClr val="000000"/>
                </a:solidFill>
              </a:rPr>
              <a:t> </a:t>
            </a:r>
            <a:r>
              <a:rPr lang="en-US" altLang="en-US" dirty="0" err="1" smtClean="0">
                <a:solidFill>
                  <a:srgbClr val="000000"/>
                </a:solidFill>
              </a:rPr>
              <a:t>får</a:t>
            </a:r>
            <a:r>
              <a:rPr lang="en-US" altLang="en-US" dirty="0" smtClean="0">
                <a:solidFill>
                  <a:srgbClr val="000000"/>
                </a:solidFill>
              </a:rPr>
              <a:t> du </a:t>
            </a:r>
            <a:r>
              <a:rPr lang="en-US" altLang="en-US" dirty="0" err="1" smtClean="0">
                <a:solidFill>
                  <a:srgbClr val="000000"/>
                </a:solidFill>
              </a:rPr>
              <a:t>lära</a:t>
            </a:r>
            <a:r>
              <a:rPr lang="en-US" altLang="en-US" dirty="0" smtClean="0">
                <a:solidFill>
                  <a:srgbClr val="000000"/>
                </a:solidFill>
              </a:rPr>
              <a:t> dig </a:t>
            </a:r>
            <a:r>
              <a:rPr lang="en-US" altLang="en-US" dirty="0" err="1" smtClean="0">
                <a:solidFill>
                  <a:srgbClr val="000000"/>
                </a:solidFill>
              </a:rPr>
              <a:t>mer</a:t>
            </a:r>
            <a:r>
              <a:rPr lang="en-US" altLang="en-US" dirty="0" smtClean="0">
                <a:solidFill>
                  <a:srgbClr val="000000"/>
                </a:solidFill>
              </a:rPr>
              <a:t> om </a:t>
            </a:r>
            <a:r>
              <a:rPr lang="en-US" altLang="en-US" dirty="0" err="1" smtClean="0">
                <a:solidFill>
                  <a:srgbClr val="000000"/>
                </a:solidFill>
              </a:rPr>
              <a:t>dessa</a:t>
            </a:r>
            <a:r>
              <a:rPr lang="en-US" altLang="en-US" dirty="0" smtClean="0">
                <a:solidFill>
                  <a:srgbClr val="000000"/>
                </a:solidFill>
              </a:rPr>
              <a:t> </a:t>
            </a:r>
            <a:r>
              <a:rPr lang="en-US" altLang="en-US" dirty="0" err="1" smtClean="0">
                <a:solidFill>
                  <a:srgbClr val="000000"/>
                </a:solidFill>
              </a:rPr>
              <a:t>anledningar</a:t>
            </a:r>
            <a:r>
              <a:rPr lang="en-US" altLang="en-US" dirty="0" smtClean="0">
                <a:solidFill>
                  <a:srgbClr val="000000"/>
                </a:solidFill>
              </a:rPr>
              <a:t> – </a:t>
            </a:r>
            <a:r>
              <a:rPr lang="en-US" altLang="en-US" dirty="0" err="1" smtClean="0">
                <a:solidFill>
                  <a:srgbClr val="000000"/>
                </a:solidFill>
              </a:rPr>
              <a:t>och</a:t>
            </a:r>
            <a:r>
              <a:rPr lang="en-US" altLang="en-US" dirty="0" smtClean="0">
                <a:solidFill>
                  <a:srgbClr val="000000"/>
                </a:solidFill>
              </a:rPr>
              <a:t> jag </a:t>
            </a:r>
            <a:r>
              <a:rPr lang="en-US" altLang="en-US" dirty="0" err="1" smtClean="0">
                <a:solidFill>
                  <a:srgbClr val="000000"/>
                </a:solidFill>
              </a:rPr>
              <a:t>hoppas</a:t>
            </a:r>
            <a:r>
              <a:rPr lang="en-US" altLang="en-US" dirty="0" smtClean="0">
                <a:solidFill>
                  <a:srgbClr val="000000"/>
                </a:solidFill>
              </a:rPr>
              <a:t> du </a:t>
            </a:r>
            <a:r>
              <a:rPr lang="en-US" altLang="en-US" dirty="0" err="1" smtClean="0">
                <a:solidFill>
                  <a:srgbClr val="000000"/>
                </a:solidFill>
              </a:rPr>
              <a:t>går</a:t>
            </a:r>
            <a:r>
              <a:rPr lang="en-US" altLang="en-US" dirty="0" smtClean="0">
                <a:solidFill>
                  <a:srgbClr val="000000"/>
                </a:solidFill>
              </a:rPr>
              <a:t> med </a:t>
            </a:r>
            <a:r>
              <a:rPr lang="en-US" altLang="en-US" dirty="0" err="1" smtClean="0">
                <a:solidFill>
                  <a:srgbClr val="000000"/>
                </a:solidFill>
              </a:rPr>
              <a:t>i</a:t>
            </a:r>
            <a:r>
              <a:rPr lang="en-US" altLang="en-US" dirty="0" smtClean="0">
                <a:solidFill>
                  <a:srgbClr val="000000"/>
                </a:solidFill>
              </a:rPr>
              <a:t> </a:t>
            </a:r>
            <a:r>
              <a:rPr lang="en-US" altLang="en-US" dirty="0" err="1" smtClean="0">
                <a:solidFill>
                  <a:srgbClr val="000000"/>
                </a:solidFill>
              </a:rPr>
              <a:t>kampen</a:t>
            </a:r>
            <a:r>
              <a:rPr lang="en-US" altLang="en-US" dirty="0" smtClean="0">
                <a:solidFill>
                  <a:srgbClr val="000000"/>
                </a:solidFill>
              </a:rPr>
              <a:t>. Vi </a:t>
            </a:r>
            <a:r>
              <a:rPr lang="en-US" altLang="en-US" dirty="0" err="1" smtClean="0">
                <a:solidFill>
                  <a:srgbClr val="000000"/>
                </a:solidFill>
              </a:rPr>
              <a:t>kan</a:t>
            </a:r>
            <a:r>
              <a:rPr lang="en-US" altLang="en-US" dirty="0" smtClean="0">
                <a:solidFill>
                  <a:srgbClr val="000000"/>
                </a:solidFill>
              </a:rPr>
              <a:t> </a:t>
            </a:r>
            <a:r>
              <a:rPr lang="en-US" altLang="en-US" dirty="0" err="1" smtClean="0">
                <a:solidFill>
                  <a:srgbClr val="000000"/>
                </a:solidFill>
              </a:rPr>
              <a:t>endast</a:t>
            </a:r>
            <a:r>
              <a:rPr lang="en-US" altLang="en-US" dirty="0" smtClean="0">
                <a:solidFill>
                  <a:srgbClr val="000000"/>
                </a:solidFill>
              </a:rPr>
              <a:t> </a:t>
            </a:r>
            <a:r>
              <a:rPr lang="en-US" altLang="en-US" dirty="0" err="1" smtClean="0">
                <a:solidFill>
                  <a:srgbClr val="000000"/>
                </a:solidFill>
              </a:rPr>
              <a:t>vinna</a:t>
            </a:r>
            <a:r>
              <a:rPr lang="en-US" altLang="en-US" dirty="0" smtClean="0">
                <a:solidFill>
                  <a:srgbClr val="000000"/>
                </a:solidFill>
              </a:rPr>
              <a:t> mot </a:t>
            </a:r>
            <a:r>
              <a:rPr lang="en-US" altLang="en-US" dirty="0" err="1" smtClean="0">
                <a:solidFill>
                  <a:srgbClr val="000000"/>
                </a:solidFill>
              </a:rPr>
              <a:t>mässlingen</a:t>
            </a:r>
            <a:r>
              <a:rPr lang="en-US" altLang="en-US" dirty="0" smtClean="0">
                <a:solidFill>
                  <a:srgbClr val="000000"/>
                </a:solidFill>
              </a:rPr>
              <a:t> med din </a:t>
            </a:r>
            <a:r>
              <a:rPr lang="en-US" altLang="en-US" dirty="0" err="1" smtClean="0">
                <a:solidFill>
                  <a:srgbClr val="000000"/>
                </a:solidFill>
              </a:rPr>
              <a:t>och</a:t>
            </a:r>
            <a:r>
              <a:rPr lang="en-US" altLang="en-US" dirty="0" smtClean="0">
                <a:solidFill>
                  <a:srgbClr val="000000"/>
                </a:solidFill>
              </a:rPr>
              <a:t> </a:t>
            </a:r>
            <a:r>
              <a:rPr lang="en-US" altLang="en-US" dirty="0" err="1" smtClean="0">
                <a:solidFill>
                  <a:srgbClr val="000000"/>
                </a:solidFill>
              </a:rPr>
              <a:t>andra</a:t>
            </a:r>
            <a:r>
              <a:rPr lang="en-US" altLang="en-US" dirty="0" smtClean="0">
                <a:solidFill>
                  <a:srgbClr val="000000"/>
                </a:solidFill>
              </a:rPr>
              <a:t> </a:t>
            </a:r>
            <a:r>
              <a:rPr lang="en-US" altLang="en-US" dirty="0" err="1" smtClean="0">
                <a:solidFill>
                  <a:srgbClr val="000000"/>
                </a:solidFill>
              </a:rPr>
              <a:t>lionmedlemmars</a:t>
            </a:r>
            <a:r>
              <a:rPr lang="en-US" altLang="en-US" dirty="0" smtClean="0">
                <a:solidFill>
                  <a:srgbClr val="000000"/>
                </a:solidFill>
              </a:rPr>
              <a:t> </a:t>
            </a:r>
            <a:r>
              <a:rPr lang="en-US" altLang="en-US" dirty="0" err="1" smtClean="0">
                <a:solidFill>
                  <a:srgbClr val="000000"/>
                </a:solidFill>
              </a:rPr>
              <a:t>hjälp</a:t>
            </a:r>
            <a:r>
              <a:rPr lang="en-US" altLang="en-US" dirty="0" smtClean="0">
                <a:solidFill>
                  <a:srgbClr val="000000"/>
                </a:solidFill>
              </a:rPr>
              <a:t>.</a:t>
            </a:r>
          </a:p>
          <a:p>
            <a:pPr eaLnBrk="1" hangingPunct="1">
              <a:lnSpc>
                <a:spcPct val="95000"/>
              </a:lnSpc>
              <a:spcBef>
                <a:spcPct val="0"/>
              </a:spcBef>
            </a:pPr>
            <a:endParaRPr lang="sv-SE" altLang="en-US" dirty="0" smtClean="0">
              <a:solidFill>
                <a:srgbClr val="000000"/>
              </a:solidFill>
              <a:cs typeface="Times New Roman" pitchFamily="18" charset="0"/>
            </a:endParaRPr>
          </a:p>
          <a:p>
            <a:pPr eaLnBrk="1" hangingPunct="1">
              <a:lnSpc>
                <a:spcPct val="95000"/>
              </a:lnSpc>
              <a:spcBef>
                <a:spcPct val="0"/>
              </a:spcBef>
            </a:pPr>
            <a:endParaRPr lang="sv-SE" altLang="en-US" dirty="0"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4</a:t>
            </a:fld>
            <a:endParaRPr lang="sv-SE"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Först vill jag berätta lite om mässling.  </a:t>
            </a:r>
          </a:p>
          <a:p>
            <a:pPr marL="273050" lvl="1" eaLnBrk="1" hangingPunct="1">
              <a:lnSpc>
                <a:spcPct val="95000"/>
              </a:lnSpc>
              <a:spcBef>
                <a:spcPct val="0"/>
              </a:spcBef>
              <a:buFontTx/>
              <a:buChar char="•"/>
            </a:pPr>
            <a:r>
              <a:rPr lang="en-US" altLang="en-US" dirty="0" smtClean="0">
                <a:solidFill>
                  <a:srgbClr val="000000"/>
                </a:solidFill>
              </a:rPr>
              <a:t> En av de fem främsta orsakerna i världen till dödsfall som kan förebyggas med vaccinering</a:t>
            </a:r>
          </a:p>
          <a:p>
            <a:pPr marL="273050" lvl="1" eaLnBrk="1" hangingPunct="1">
              <a:lnSpc>
                <a:spcPct val="95000"/>
              </a:lnSpc>
              <a:spcBef>
                <a:spcPct val="0"/>
              </a:spcBef>
              <a:buFontTx/>
              <a:buChar char="•"/>
            </a:pPr>
            <a:r>
              <a:rPr lang="en-US" altLang="en-US" dirty="0" smtClean="0">
                <a:solidFill>
                  <a:srgbClr val="000000"/>
                </a:solidFill>
              </a:rPr>
              <a:t> Den är enkel och billig att förebygga – vaccinet kostar mindre än 1 USD och ger livslång immunitet</a:t>
            </a:r>
          </a:p>
          <a:p>
            <a:pPr marL="273050" lvl="1" eaLnBrk="1" hangingPunct="1">
              <a:lnSpc>
                <a:spcPct val="95000"/>
              </a:lnSpc>
              <a:spcBef>
                <a:spcPct val="0"/>
              </a:spcBef>
              <a:buFontTx/>
              <a:buChar char="•"/>
            </a:pPr>
            <a:r>
              <a:rPr lang="en-US" altLang="en-US" dirty="0" smtClean="0">
                <a:solidFill>
                  <a:srgbClr val="000000"/>
                </a:solidFill>
              </a:rPr>
              <a:t> Mässling förekommer överallt i världen och utbrott har inträffat på alla kontinenter och i alla klimat</a:t>
            </a:r>
          </a:p>
          <a:p>
            <a:pPr marL="273050" lvl="1" eaLnBrk="1" hangingPunct="1">
              <a:spcBef>
                <a:spcPct val="0"/>
              </a:spcBef>
              <a:buFontTx/>
              <a:buChar char="•"/>
            </a:pPr>
            <a:r>
              <a:rPr lang="en-US" altLang="en-US" dirty="0" smtClean="0">
                <a:solidFill>
                  <a:srgbClr val="000000"/>
                </a:solidFill>
              </a:rPr>
              <a:t> Mässling är en av de smittsammaste sjukdomarna – 90 % av de som exponeras för mässlingsviruset smittas om de inte har immunitet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5</a:t>
            </a:fld>
            <a:endParaRPr lang="sv-SE"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r>
              <a:rPr lang="en-US" altLang="en-US" dirty="0" smtClean="0"/>
              <a:t>Ett nytt partnerskap med GAVI Alliance annonserades i juli 2013. Det nya partnerskapet gör att LCIF och Lions kan fortsätta vår insamling och utföra liknande fältarbete som de vi har utfört sedan 2010, och som hjälper till att skydda tiotals miljoner barn i världens fattigaste länder mot mässling.   </a:t>
            </a:r>
          </a:p>
          <a:p>
            <a:pPr>
              <a:defRPr/>
            </a:pPr>
            <a:endParaRPr lang="sv-SE" altLang="en-US" dirty="0" smtClean="0">
              <a:cs typeface="Times New Roman" panose="02020603050405020304" pitchFamily="18" charset="0"/>
            </a:endParaRPr>
          </a:p>
          <a:p>
            <a:pPr marL="171450" indent="-171450">
              <a:buFontTx/>
              <a:buChar char="•"/>
              <a:defRPr/>
            </a:pPr>
            <a:r>
              <a:rPr lang="en-US" altLang="en-US" dirty="0" smtClean="0"/>
              <a:t>Lions har åtagit sig att samla in 30 miljoner USD före vår 100-årsdag 2017. De medel som samlas in av Lions kommer att matchas av GAVI:s matchande fond, som stöds ekonomiskt av brittiska Department for International Development (DFID) och Bill &amp; Melinda Gates Foundation, vilket totalt ger 60 miljoner USD. Genom våra gemensamma insatser med GAVI och andra partner ska vi lionmedlemmar förbättra tillgången till bra vaccinationsservice på alla nivåer – globalt, nationellt och lokalt – till förmån för barn över hela världen.”  </a:t>
            </a:r>
          </a:p>
          <a:p>
            <a:pPr marL="171450" indent="-171450">
              <a:buFontTx/>
              <a:buChar char="•"/>
              <a:defRPr/>
            </a:pPr>
            <a:endParaRPr lang="sv-SE" altLang="en-US" dirty="0" smtClean="0">
              <a:cs typeface="Times New Roman" panose="02020603050405020304" pitchFamily="18" charset="0"/>
            </a:endParaRPr>
          </a:p>
          <a:p>
            <a:pPr marL="171450" indent="-171450">
              <a:buFontTx/>
              <a:buChar char="•"/>
              <a:defRPr/>
            </a:pPr>
            <a:r>
              <a:rPr lang="en-US" altLang="en-US" dirty="0" smtClean="0"/>
              <a:t>Lions kommer också att ha en viktig roll i det sociala mobiliseringsarbetet genom att samarbeta med lokala ledare, samordna PR-aktiviteter på lokal nivå och utföra volontärarbete på vaccinationscenter. Genom vårt insamlingsarbete och befrämjande kommer Lions att hjälpa till att vaccinera mer än 114 miljoner barn. </a:t>
            </a:r>
          </a:p>
          <a:p>
            <a:pPr marL="171450" indent="-171450">
              <a:buFontTx/>
              <a:buChar char="•"/>
              <a:defRPr/>
            </a:pPr>
            <a:endParaRPr lang="sv-SE" altLang="en-US" sz="1600" dirty="0" smtClean="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6</a:t>
            </a:fld>
            <a:endParaRPr lang="sv-SE"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a:buFontTx/>
              <a:buChar char="•"/>
              <a:defRPr/>
            </a:pPr>
            <a:r>
              <a:rPr lang="en-US" altLang="en-US" dirty="0" smtClean="0"/>
              <a:t>GAVI Alliance etablerades år 2000 som Global Alliance for Vaccines and Immunizations (GAVI), för att finansiera vacciner åt barn i mer än 70 av världens fattigaste länder. GAVI:s målsättning är att rädda barnens liv och värna om människors hälsa genom ökad tillgång till vaccinering i världens fattigaste länder. </a:t>
            </a:r>
          </a:p>
          <a:p>
            <a:pPr>
              <a:defRPr/>
            </a:pPr>
            <a:endParaRPr lang="sv-SE" altLang="en-US" dirty="0" smtClean="0">
              <a:cs typeface="Times New Roman" panose="02020603050405020304" pitchFamily="18" charset="0"/>
            </a:endParaRPr>
          </a:p>
          <a:p>
            <a:pPr marL="171450" indent="-171450">
              <a:buFontTx/>
              <a:buChar char="•"/>
              <a:defRPr/>
            </a:pPr>
            <a:r>
              <a:rPr lang="en-US" altLang="en-US" dirty="0" smtClean="0"/>
              <a:t>Sedan år 2000 har ytterligare 440 miljoner barn vaccinerats mot ledande sjukdomar som kan förebyggas med vaccin, inklusive mässling, i världens fattigaste länder med GAVI:s stöd, vilket har förhindrat ungefär sex miljoner framtida dödsfall. </a:t>
            </a:r>
            <a:endParaRPr lang="sv-SE" altLang="en-US" dirty="0" smtClean="0">
              <a:latin typeface="Arial" pitchFamily="34" charset="0"/>
            </a:endParaRPr>
          </a:p>
          <a:p>
            <a:pPr eaLnBrk="1" hangingPunct="1">
              <a:lnSpc>
                <a:spcPct val="95000"/>
              </a:lnSpc>
              <a:spcBef>
                <a:spcPct val="0"/>
              </a:spcBef>
              <a:defRPr/>
            </a:pPr>
            <a:endParaRPr lang="sv-SE" altLang="en-US" dirty="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7</a:t>
            </a:fld>
            <a:endParaRPr lang="sv-SE" altLang="en-US" smtClean="0"/>
          </a:p>
        </p:txBody>
      </p:sp>
      <p:sp>
        <p:nvSpPr>
          <p:cNvPr id="41987"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rPr>
              <a:t>Nu ska vi ha en liten frågestund. Säg svaret högt om du vet det!</a:t>
            </a:r>
          </a:p>
          <a:p>
            <a:pPr eaLnBrk="1" hangingPunct="1">
              <a:lnSpc>
                <a:spcPct val="95000"/>
              </a:lnSpc>
              <a:spcBef>
                <a:spcPct val="0"/>
              </a:spcBef>
              <a:defRPr/>
            </a:pPr>
            <a:endParaRPr lang="sv-SE" dirty="0" smtClean="0">
              <a:solidFill>
                <a:srgbClr val="000000"/>
              </a:solidFill>
              <a:cs typeface="Times New Roman" pitchFamily="18" charset="0"/>
            </a:endParaRPr>
          </a:p>
          <a:p>
            <a:pPr eaLnBrk="1" hangingPunct="1">
              <a:lnSpc>
                <a:spcPct val="95000"/>
              </a:lnSpc>
              <a:spcBef>
                <a:spcPct val="0"/>
              </a:spcBef>
              <a:defRPr/>
            </a:pPr>
            <a:r>
              <a:rPr lang="en-US" dirty="0" smtClean="0">
                <a:solidFill>
                  <a:srgbClr val="000000"/>
                </a:solidFill>
              </a:rPr>
              <a:t>Vilka områden i världen är drabbade av mässling just nu?</a:t>
            </a:r>
          </a:p>
          <a:p>
            <a:pPr marL="342900" indent="-342900" eaLnBrk="1" hangingPunct="1">
              <a:lnSpc>
                <a:spcPct val="95000"/>
              </a:lnSpc>
              <a:spcBef>
                <a:spcPct val="0"/>
              </a:spcBef>
              <a:buFontTx/>
              <a:buAutoNum type="alphaUcPeriod"/>
              <a:defRPr/>
            </a:pPr>
            <a:r>
              <a:rPr lang="en-US" dirty="0" smtClean="0">
                <a:solidFill>
                  <a:srgbClr val="000000"/>
                </a:solidFill>
              </a:rPr>
              <a:t>Utvecklingsländer</a:t>
            </a:r>
          </a:p>
          <a:p>
            <a:pPr marL="342900" indent="-342900" eaLnBrk="1" hangingPunct="1">
              <a:lnSpc>
                <a:spcPct val="95000"/>
              </a:lnSpc>
              <a:spcBef>
                <a:spcPct val="0"/>
              </a:spcBef>
              <a:buFontTx/>
              <a:buAutoNum type="alphaUcPeriod"/>
              <a:defRPr/>
            </a:pPr>
            <a:r>
              <a:rPr lang="en-US" dirty="0" smtClean="0">
                <a:solidFill>
                  <a:srgbClr val="000000"/>
                </a:solidFill>
              </a:rPr>
              <a:t>Afrika </a:t>
            </a:r>
          </a:p>
          <a:p>
            <a:pPr marL="342900" indent="-342900" eaLnBrk="1" hangingPunct="1">
              <a:lnSpc>
                <a:spcPct val="95000"/>
              </a:lnSpc>
              <a:spcBef>
                <a:spcPct val="0"/>
              </a:spcBef>
              <a:buFontTx/>
              <a:buAutoNum type="alphaUcPeriod"/>
              <a:defRPr/>
            </a:pPr>
            <a:r>
              <a:rPr lang="en-US" dirty="0" smtClean="0">
                <a:solidFill>
                  <a:srgbClr val="000000"/>
                </a:solidFill>
              </a:rPr>
              <a:t>Afrika, Asien och Europa</a:t>
            </a:r>
          </a:p>
          <a:p>
            <a:pPr marL="342900" indent="-342900" eaLnBrk="1" hangingPunct="1">
              <a:lnSpc>
                <a:spcPct val="95000"/>
              </a:lnSpc>
              <a:spcBef>
                <a:spcPct val="0"/>
              </a:spcBef>
              <a:buFontTx/>
              <a:buAutoNum type="alphaUcPeriod"/>
              <a:defRPr/>
            </a:pPr>
            <a:r>
              <a:rPr lang="en-US" dirty="0" smtClean="0">
                <a:solidFill>
                  <a:srgbClr val="000000"/>
                </a:solidFill>
              </a:rPr>
              <a:t>Alla områden i världen är drabbade av mässling</a:t>
            </a:r>
          </a:p>
          <a:p>
            <a:pPr eaLnBrk="1" hangingPunct="1">
              <a:lnSpc>
                <a:spcPct val="95000"/>
              </a:lnSpc>
              <a:spcBef>
                <a:spcPct val="0"/>
              </a:spcBef>
              <a:defRPr/>
            </a:pPr>
            <a:endParaRPr lang="sv-SE"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8</a:t>
            </a:fld>
            <a:endParaRPr lang="sv-SE"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Prickarna på kartan visar alla platser som drabbades av större mässlingsutbrott förra året. Som du kan se är alla områden i världen drabbade av mässling.  Även de områden i världen (såsom Amerika och Europa) där mässling ansågs vara under kontroll, har haft betydande utbrott om befolkningen inte upprätthåller hög vaccinationsnivå.</a:t>
            </a:r>
          </a:p>
          <a:p>
            <a:pPr eaLnBrk="1" hangingPunct="1">
              <a:lnSpc>
                <a:spcPct val="95000"/>
              </a:lnSpc>
              <a:spcBef>
                <a:spcPct val="0"/>
              </a:spcBef>
            </a:pPr>
            <a:endParaRPr lang="sv-SE"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rPr>
              <a:t>Mässling har deklarerats vara utrotad i många länder i världen men sjukdomen fortsätter ofta att spridas bland ovaccinerade befolkningsgrupper via invånare som återvänder från utlandet eller via besökare. Om din familj reser utomlands och kommer i kontakt med någon som har mässlingsviruset, kommer du att vara OK eftersom du har vaccinerats mot mässling. Men tänk om ditt barn eller barnbarn, som ännu inte har vaccinerats, kommer i kontakt med någon som har mässlingsviruset? Utgången kan vara dödlig. Det är därför Lions har gått med i kampen för att utrota mässling.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9</a:t>
            </a:fld>
            <a:endParaRPr lang="sv-SE" altLang="en-US" smtClean="0"/>
          </a:p>
        </p:txBody>
      </p:sp>
      <p:sp>
        <p:nvSpPr>
          <p:cNvPr id="44035"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rPr>
              <a:t>Mässling är en farlig sjukdom som kan åstadkomma stora skador, speciellt i u-länderna.  Vilka av dessa allvarliga, livsförändande biverkningar kan uppstå från en mässlingsinfektion?</a:t>
            </a:r>
          </a:p>
          <a:p>
            <a:pPr eaLnBrk="1" hangingPunct="1">
              <a:lnSpc>
                <a:spcPct val="95000"/>
              </a:lnSpc>
              <a:spcBef>
                <a:spcPct val="0"/>
              </a:spcBef>
              <a:defRPr/>
            </a:pPr>
            <a:endParaRPr lang="sv-SE" dirty="0" smtClean="0">
              <a:solidFill>
                <a:srgbClr val="000000"/>
              </a:solidFill>
              <a:cs typeface="Times New Roman" pitchFamily="18" charset="0"/>
            </a:endParaRPr>
          </a:p>
          <a:p>
            <a:pPr marL="342900" indent="-342900" eaLnBrk="1" hangingPunct="1">
              <a:lnSpc>
                <a:spcPct val="95000"/>
              </a:lnSpc>
              <a:spcBef>
                <a:spcPct val="0"/>
              </a:spcBef>
              <a:buFontTx/>
              <a:buAutoNum type="alphaUcPeriod"/>
              <a:defRPr/>
            </a:pPr>
            <a:r>
              <a:rPr lang="en-US" dirty="0" smtClean="0">
                <a:solidFill>
                  <a:srgbClr val="000000"/>
                </a:solidFill>
              </a:rPr>
              <a:t>Blindhet från ärr på hornhinnan</a:t>
            </a:r>
          </a:p>
          <a:p>
            <a:pPr marL="342900" indent="-342900" eaLnBrk="1" hangingPunct="1">
              <a:lnSpc>
                <a:spcPct val="95000"/>
              </a:lnSpc>
              <a:spcBef>
                <a:spcPct val="0"/>
              </a:spcBef>
              <a:buFontTx/>
              <a:buAutoNum type="alphaUcPeriod"/>
              <a:defRPr/>
            </a:pPr>
            <a:r>
              <a:rPr lang="en-US" dirty="0" smtClean="0">
                <a:solidFill>
                  <a:srgbClr val="000000"/>
                </a:solidFill>
              </a:rPr>
              <a:t>Hjärninflammation</a:t>
            </a:r>
          </a:p>
          <a:p>
            <a:pPr marL="342900" indent="-342900" eaLnBrk="1" hangingPunct="1">
              <a:lnSpc>
                <a:spcPct val="95000"/>
              </a:lnSpc>
              <a:spcBef>
                <a:spcPct val="0"/>
              </a:spcBef>
              <a:buFontTx/>
              <a:buAutoNum type="alphaUcPeriod"/>
              <a:defRPr/>
            </a:pPr>
            <a:r>
              <a:rPr lang="en-US" dirty="0" smtClean="0">
                <a:solidFill>
                  <a:srgbClr val="000000"/>
                </a:solidFill>
              </a:rPr>
              <a:t>Lunginflammation</a:t>
            </a:r>
          </a:p>
          <a:p>
            <a:pPr marL="342900" indent="-342900" eaLnBrk="1" hangingPunct="1">
              <a:lnSpc>
                <a:spcPct val="95000"/>
              </a:lnSpc>
              <a:spcBef>
                <a:spcPct val="0"/>
              </a:spcBef>
              <a:buFontTx/>
              <a:buAutoNum type="alphaUcPeriod"/>
              <a:defRPr/>
            </a:pPr>
            <a:r>
              <a:rPr lang="en-US" dirty="0" smtClean="0">
                <a:solidFill>
                  <a:srgbClr val="000000"/>
                </a:solidFill>
              </a:rPr>
              <a:t>Svår diarré</a:t>
            </a:r>
          </a:p>
          <a:p>
            <a:pPr marL="342900" indent="-342900" eaLnBrk="1" hangingPunct="1">
              <a:lnSpc>
                <a:spcPct val="95000"/>
              </a:lnSpc>
              <a:spcBef>
                <a:spcPct val="0"/>
              </a:spcBef>
              <a:buFontTx/>
              <a:buAutoNum type="alphaUcPeriod"/>
              <a:defRPr/>
            </a:pPr>
            <a:r>
              <a:rPr lang="en-US" dirty="0" smtClean="0">
                <a:solidFill>
                  <a:srgbClr val="000000"/>
                </a:solidFill>
              </a:rPr>
              <a:t>Alla ovanstående</a:t>
            </a:r>
          </a:p>
          <a:p>
            <a:pPr marL="342900" indent="-342900" eaLnBrk="1" hangingPunct="1">
              <a:lnSpc>
                <a:spcPct val="95000"/>
              </a:lnSpc>
              <a:spcBef>
                <a:spcPct val="0"/>
              </a:spcBef>
              <a:buFontTx/>
              <a:buAutoNum type="alphaUcPeriod"/>
              <a:defRPr/>
            </a:pPr>
            <a:endParaRPr lang="sv-SE" dirty="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xmlns:p14="http://schemas.microsoft.com/office/powerpoint/2010/mai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3.png"/><Relationship Id="rId7" Type="http://schemas.openxmlformats.org/officeDocument/2006/relationships/oleObject" Target="../embeddings/oleObject1.bin"/><Relationship Id="rId8"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3.png"/><Relationship Id="rId7" Type="http://schemas.openxmlformats.org/officeDocument/2006/relationships/oleObject" Target="../embeddings/oleObject2.bin"/><Relationship Id="rId8" Type="http://schemas.openxmlformats.org/officeDocument/2006/relationships/oleObject" Target="../embeddings/Microsoft_Excel_97_-_2004_Worksheet1.xls"/><Relationship Id="rId9"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mj-lt"/>
              </a:rPr>
              <a:t>LIONS CLUBS INTERNATIONAL FOUNDATION</a:t>
            </a:r>
          </a:p>
        </p:txBody>
      </p:sp>
      <p:sp>
        <p:nvSpPr>
          <p:cNvPr id="6" name="Text Box 8"/>
          <p:cNvSpPr txBox="1">
            <a:spLocks noChangeArrowheads="1"/>
          </p:cNvSpPr>
          <p:nvPr/>
        </p:nvSpPr>
        <p:spPr bwMode="auto">
          <a:xfrm>
            <a:off x="3479800" y="4910138"/>
            <a:ext cx="62118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4000" dirty="0" smtClean="0">
                <a:solidFill>
                  <a:srgbClr val="FFFFFF"/>
                </a:solidFill>
                <a:latin typeface="+mj-lt"/>
              </a:rPr>
              <a:t>En spruta, ett liv:</a:t>
            </a:r>
            <a:r>
              <a:t/>
            </a:r>
            <a:br/>
            <a:r>
              <a:rPr lang="en-US" altLang="en-US" sz="4000" dirty="0" smtClean="0">
                <a:solidFill>
                  <a:srgbClr val="FFFFFF"/>
                </a:solidFill>
                <a:latin typeface="+mj-lt"/>
              </a:rPr>
              <a:t>Lions mässlingsinitiativ</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7797"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Varför satsa på mässling?</a:t>
            </a:r>
          </a:p>
        </p:txBody>
      </p:sp>
      <p:sp>
        <p:nvSpPr>
          <p:cNvPr id="39944" name="Text Box 8"/>
          <p:cNvSpPr txBox="1">
            <a:spLocks noChangeArrowheads="1"/>
          </p:cNvSpPr>
          <p:nvPr/>
        </p:nvSpPr>
        <p:spPr bwMode="auto">
          <a:xfrm>
            <a:off x="508000" y="2047875"/>
            <a:ext cx="7219950" cy="46783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E: Alla ovanstående!  ungefär 1/3 </a:t>
            </a:r>
          </a:p>
          <a:p>
            <a:pPr>
              <a:lnSpc>
                <a:spcPct val="95000"/>
              </a:lnSpc>
              <a:defRPr/>
            </a:pPr>
            <a:r>
              <a:rPr lang="en-US" sz="3000" dirty="0">
                <a:latin typeface="+mj-lt"/>
              </a:rPr>
              <a:t>av mässlingsfallen utvecklar </a:t>
            </a:r>
          </a:p>
          <a:p>
            <a:pPr>
              <a:lnSpc>
                <a:spcPct val="95000"/>
              </a:lnSpc>
              <a:defRPr/>
            </a:pPr>
            <a:r>
              <a:rPr lang="en-US" sz="3000" dirty="0">
                <a:latin typeface="+mj-lt"/>
              </a:rPr>
              <a:t>komplikationer, inklusive: </a:t>
            </a:r>
          </a:p>
          <a:p>
            <a:pPr>
              <a:lnSpc>
                <a:spcPct val="95000"/>
              </a:lnSpc>
              <a:defRPr/>
            </a:pPr>
            <a:endParaRPr lang="sv-SE" sz="3000" dirty="0">
              <a:latin typeface="+mj-lt"/>
              <a:cs typeface="+mn-cs"/>
            </a:endParaRPr>
          </a:p>
          <a:p>
            <a:pPr marL="514350" indent="-514350">
              <a:lnSpc>
                <a:spcPct val="95000"/>
              </a:lnSpc>
              <a:buFontTx/>
              <a:buChar char="-"/>
              <a:defRPr/>
            </a:pPr>
            <a:r>
              <a:rPr lang="en-US" sz="2000" dirty="0">
                <a:latin typeface="+mj-lt"/>
              </a:rPr>
              <a:t>Ärr på hornhinnan och blindhet</a:t>
            </a:r>
          </a:p>
          <a:p>
            <a:pPr marL="514350" indent="-514350">
              <a:lnSpc>
                <a:spcPct val="95000"/>
              </a:lnSpc>
              <a:buFontTx/>
              <a:buChar char="-"/>
              <a:defRPr/>
            </a:pPr>
            <a:endParaRPr lang="sv-SE" sz="2000" dirty="0">
              <a:latin typeface="+mj-lt"/>
              <a:cs typeface="+mn-cs"/>
            </a:endParaRPr>
          </a:p>
          <a:p>
            <a:pPr marL="514350" indent="-514350">
              <a:lnSpc>
                <a:spcPct val="95000"/>
              </a:lnSpc>
              <a:buFontTx/>
              <a:buChar char="-"/>
              <a:defRPr/>
            </a:pPr>
            <a:r>
              <a:rPr lang="en-US" sz="2000" dirty="0">
                <a:latin typeface="+mj-lt"/>
              </a:rPr>
              <a:t>Hjärninflammation </a:t>
            </a:r>
          </a:p>
          <a:p>
            <a:pPr marL="514350" indent="-514350">
              <a:lnSpc>
                <a:spcPct val="95000"/>
              </a:lnSpc>
              <a:buFontTx/>
              <a:buChar char="-"/>
              <a:defRPr/>
            </a:pPr>
            <a:endParaRPr lang="sv-SE" sz="2000" dirty="0">
              <a:latin typeface="+mj-lt"/>
              <a:cs typeface="+mn-cs"/>
            </a:endParaRPr>
          </a:p>
          <a:p>
            <a:pPr marL="514350" indent="-514350">
              <a:lnSpc>
                <a:spcPct val="95000"/>
              </a:lnSpc>
              <a:buFontTx/>
              <a:buChar char="-"/>
              <a:defRPr/>
            </a:pPr>
            <a:r>
              <a:rPr lang="en-US" sz="2000" dirty="0">
                <a:latin typeface="+mj-lt"/>
              </a:rPr>
              <a:t>Lunginflammation</a:t>
            </a:r>
          </a:p>
          <a:p>
            <a:pPr marL="514350" indent="-514350">
              <a:lnSpc>
                <a:spcPct val="95000"/>
              </a:lnSpc>
              <a:buFontTx/>
              <a:buChar char="-"/>
              <a:defRPr/>
            </a:pPr>
            <a:endParaRPr lang="sv-SE" sz="2000" dirty="0">
              <a:latin typeface="+mj-lt"/>
              <a:cs typeface="+mn-cs"/>
            </a:endParaRPr>
          </a:p>
          <a:p>
            <a:pPr marL="514350" indent="-514350">
              <a:lnSpc>
                <a:spcPct val="95000"/>
              </a:lnSpc>
              <a:buFontTx/>
              <a:buChar char="-"/>
              <a:defRPr/>
            </a:pPr>
            <a:r>
              <a:rPr lang="en-US" sz="2000" dirty="0">
                <a:latin typeface="+mj-lt"/>
              </a:rPr>
              <a:t>Svår diarré</a:t>
            </a:r>
          </a:p>
          <a:p>
            <a:pPr marL="514350" indent="-514350">
              <a:lnSpc>
                <a:spcPct val="95000"/>
              </a:lnSpc>
              <a:defRPr/>
            </a:pPr>
            <a:endParaRPr lang="sv-SE" sz="3000" dirty="0">
              <a:latin typeface="Arial" charset="0"/>
              <a:cs typeface="+mn-cs"/>
            </a:endParaRPr>
          </a:p>
          <a:p>
            <a:pPr marL="514350" indent="-514350">
              <a:lnSpc>
                <a:spcPct val="95000"/>
              </a:lnSpc>
              <a:defRPr/>
            </a:pPr>
            <a:endParaRPr lang="sv-SE" sz="3000" dirty="0">
              <a:latin typeface="Arial" charset="0"/>
              <a:cs typeface="+mn-cs"/>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10</a:t>
            </a:fld>
            <a:endParaRPr lang="sv-SE"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02"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Varför satsa på mässling?</a:t>
            </a:r>
          </a:p>
        </p:txBody>
      </p:sp>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Hur många dödsfall har förebyggts av mässlingsvaccinationer sedan år 2001?</a:t>
            </a:r>
          </a:p>
          <a:p>
            <a:pPr eaLnBrk="1" hangingPunct="1">
              <a:lnSpc>
                <a:spcPct val="95000"/>
              </a:lnSpc>
              <a:spcBef>
                <a:spcPct val="0"/>
              </a:spcBef>
              <a:buFontTx/>
              <a:buNone/>
              <a:defRPr/>
            </a:pPr>
            <a:endParaRPr lang="sv-SE" altLang="en-US" sz="3000" dirty="0" smtClean="0">
              <a:latin typeface="+mj-lt"/>
              <a:cs typeface="+mn-cs"/>
            </a:endParaRPr>
          </a:p>
          <a:p>
            <a:pPr lvl="1" eaLnBrk="1" hangingPunct="1">
              <a:lnSpc>
                <a:spcPct val="95000"/>
              </a:lnSpc>
              <a:spcBef>
                <a:spcPct val="0"/>
              </a:spcBef>
              <a:buFontTx/>
              <a:buAutoNum type="alphaUcPeriod"/>
              <a:defRPr/>
            </a:pPr>
            <a:r>
              <a:rPr lang="en-US" altLang="en-US" sz="3000" dirty="0" smtClean="0">
                <a:latin typeface="+mj-lt"/>
              </a:rPr>
              <a:t>2,3 miljoner</a:t>
            </a:r>
          </a:p>
          <a:p>
            <a:pPr lvl="1" eaLnBrk="1" hangingPunct="1">
              <a:lnSpc>
                <a:spcPct val="95000"/>
              </a:lnSpc>
              <a:spcBef>
                <a:spcPct val="0"/>
              </a:spcBef>
              <a:buFontTx/>
              <a:buAutoNum type="alphaUcPeriod"/>
              <a:defRPr/>
            </a:pPr>
            <a:r>
              <a:rPr lang="en-US" altLang="en-US" sz="3000" dirty="0" smtClean="0">
                <a:latin typeface="+mj-lt"/>
              </a:rPr>
              <a:t>5,8 miljoner</a:t>
            </a:r>
          </a:p>
          <a:p>
            <a:pPr lvl="1" eaLnBrk="1" hangingPunct="1">
              <a:lnSpc>
                <a:spcPct val="95000"/>
              </a:lnSpc>
              <a:spcBef>
                <a:spcPct val="0"/>
              </a:spcBef>
              <a:buFontTx/>
              <a:buAutoNum type="alphaUcPeriod"/>
              <a:defRPr/>
            </a:pPr>
            <a:r>
              <a:rPr lang="en-US" altLang="en-US" sz="3000" dirty="0" smtClean="0">
                <a:latin typeface="+mj-lt"/>
              </a:rPr>
              <a:t>7,1 miljoner</a:t>
            </a:r>
          </a:p>
          <a:p>
            <a:pPr lvl="1" eaLnBrk="1" hangingPunct="1">
              <a:lnSpc>
                <a:spcPct val="95000"/>
              </a:lnSpc>
              <a:spcBef>
                <a:spcPct val="0"/>
              </a:spcBef>
              <a:buFontTx/>
              <a:buAutoNum type="alphaUcPeriod"/>
              <a:defRPr/>
            </a:pPr>
            <a:r>
              <a:rPr lang="en-US" altLang="en-US" sz="3000" dirty="0" smtClean="0">
                <a:latin typeface="+mj-lt"/>
              </a:rPr>
              <a:t>13,8 miljoner</a:t>
            </a:r>
          </a:p>
          <a:p>
            <a:pPr lvl="1" eaLnBrk="1" hangingPunct="1">
              <a:lnSpc>
                <a:spcPct val="95000"/>
              </a:lnSpc>
              <a:spcBef>
                <a:spcPct val="0"/>
              </a:spcBef>
              <a:buFontTx/>
              <a:buAutoNum type="alphaUcPeriod"/>
              <a:defRPr/>
            </a:pPr>
            <a:r>
              <a:rPr lang="en-US" altLang="en-US" sz="3000" dirty="0" smtClean="0">
                <a:latin typeface="+mj-lt"/>
              </a:rPr>
              <a:t>20,2 miljoner</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11</a:t>
            </a:fld>
            <a:endParaRPr lang="sv-SE"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Varför satsa på mässling?</a:t>
            </a:r>
          </a:p>
        </p:txBody>
      </p:sp>
      <p:sp>
        <p:nvSpPr>
          <p:cNvPr id="38918" name="Text Box 10"/>
          <p:cNvSpPr txBox="1">
            <a:spLocks noChangeArrowheads="1"/>
          </p:cNvSpPr>
          <p:nvPr/>
        </p:nvSpPr>
        <p:spPr bwMode="auto">
          <a:xfrm>
            <a:off x="508000" y="1981200"/>
            <a:ext cx="76200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D. 13,8 miljoner dödsfall har förebyggts!</a:t>
            </a:r>
          </a:p>
          <a:p>
            <a:pPr eaLnBrk="1" hangingPunct="1">
              <a:lnSpc>
                <a:spcPct val="95000"/>
              </a:lnSpc>
              <a:spcBef>
                <a:spcPct val="0"/>
              </a:spcBef>
              <a:buFontTx/>
              <a:buNone/>
              <a:defRPr/>
            </a:pPr>
            <a:endParaRPr lang="sv-SE" altLang="en-US" sz="3000" dirty="0" smtClean="0">
              <a:latin typeface="Arial" charset="0"/>
              <a:cs typeface="+mn-cs"/>
            </a:endParaRPr>
          </a:p>
          <a:p>
            <a:pPr eaLnBrk="1" hangingPunct="1">
              <a:lnSpc>
                <a:spcPct val="95000"/>
              </a:lnSpc>
              <a:spcBef>
                <a:spcPct val="0"/>
              </a:spcBef>
              <a:buFontTx/>
              <a:buNone/>
              <a:defRPr/>
            </a:pPr>
            <a:endParaRPr lang="sv-SE" altLang="en-US" sz="3000" dirty="0" smtClean="0">
              <a:latin typeface="Arial" charset="0"/>
              <a:cs typeface="+mn-cs"/>
            </a:endParaRPr>
          </a:p>
          <a:p>
            <a:pPr eaLnBrk="1" hangingPunct="1">
              <a:lnSpc>
                <a:spcPct val="95000"/>
              </a:lnSpc>
              <a:spcBef>
                <a:spcPct val="0"/>
              </a:spcBef>
              <a:buFontTx/>
              <a:buNone/>
              <a:defRPr/>
            </a:pPr>
            <a:endParaRPr lang="sv-SE" altLang="en-US" sz="3000" dirty="0" smtClean="0">
              <a:latin typeface="Arial" charset="0"/>
              <a:cs typeface="+mn-cs"/>
            </a:endParaRPr>
          </a:p>
          <a:p>
            <a:pPr eaLnBrk="1" hangingPunct="1">
              <a:lnSpc>
                <a:spcPct val="95000"/>
              </a:lnSpc>
              <a:spcBef>
                <a:spcPct val="0"/>
              </a:spcBef>
              <a:buFontTx/>
              <a:buNone/>
              <a:defRPr/>
            </a:pPr>
            <a:endParaRPr lang="sv-SE" altLang="en-US" sz="3000" dirty="0" smtClean="0">
              <a:latin typeface="Arial" charset="0"/>
              <a:cs typeface="+mn-cs"/>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12</a:t>
            </a:fld>
            <a:endParaRPr lang="sv-SE" altLang="en-US" sz="1400" smtClean="0"/>
          </a:p>
        </p:txBody>
      </p:sp>
      <p:pic>
        <p:nvPicPr>
          <p:cNvPr id="29698" name="Picture 2" descr="O:\Foundation\Division\Photos\Measles\2014 Measles and Reubella Activities\Bangladesh 2014\1625690_1388853508044833_851535755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776339"/>
            <a:ext cx="3725863" cy="2794397"/>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O:\Foundation\Division\Photos\Measles\2013 Measles and Rubella Activities\Madagascar 2013\Lions &amp; Léos activities\Vaccination d'un enfa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687" y="3977879"/>
            <a:ext cx="4198153" cy="2794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Varför satsa på mässling?</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13</a:t>
            </a:fld>
            <a:endParaRPr lang="sv-SE" altLang="en-US" sz="1400" smtClean="0"/>
          </a:p>
        </p:txBody>
      </p:sp>
      <p:graphicFrame>
        <p:nvGraphicFramePr>
          <p:cNvPr id="27656" name="Chart 3"/>
          <p:cNvGraphicFramePr>
            <a:graphicFrameLocks/>
          </p:cNvGraphicFramePr>
          <p:nvPr>
            <p:extLst>
              <p:ext uri="{D42A27DB-BD31-4B8C-83A1-F6EECF244321}">
                <p14:modId xmlns:p14="http://schemas.microsoft.com/office/powerpoint/2010/main" val="716970880"/>
              </p:ext>
            </p:extLst>
          </p:nvPr>
        </p:nvGraphicFramePr>
        <p:xfrm>
          <a:off x="1828800" y="2073275"/>
          <a:ext cx="6865938" cy="4621213"/>
        </p:xfrm>
        <a:graphic>
          <a:graphicData uri="http://schemas.openxmlformats.org/presentationml/2006/ole">
            <mc:AlternateContent xmlns:mc="http://schemas.openxmlformats.org/markup-compatibility/2006">
              <mc:Choice xmlns:v="urn:schemas-microsoft-com:vml" Requires="v">
                <p:oleObj spid="_x0000_s27675" name="Worksheet" r:id="rId8" imgW="6867590" imgH="4619700" progId="Excel.Sheet.8">
                  <p:embed/>
                </p:oleObj>
              </mc:Choice>
              <mc:Fallback>
                <p:oleObj name="Worksheet" r:id="rId8" imgW="6867590" imgH="4619700" progId="Excel.Sheet.8">
                  <p:embed/>
                  <p:pic>
                    <p:nvPicPr>
                      <p:cNvPr id="0" name="Chart 3"/>
                      <p:cNvPicPr>
                        <a:picLocks noChangeArrowheads="1"/>
                      </p:cNvPicPr>
                      <p:nvPr/>
                    </p:nvPicPr>
                    <p:blipFill>
                      <a:blip r:embed="rId9"/>
                      <a:srcRect/>
                      <a:stretch>
                        <a:fillRect/>
                      </a:stretch>
                    </p:blipFill>
                    <p:spPr bwMode="auto">
                      <a:xfrm>
                        <a:off x="1828800" y="2073275"/>
                        <a:ext cx="6865938"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8" name="TextBox 6"/>
          <p:cNvSpPr txBox="1">
            <a:spLocks noChangeArrowheads="1"/>
          </p:cNvSpPr>
          <p:nvPr/>
        </p:nvSpPr>
        <p:spPr bwMode="auto">
          <a:xfrm>
            <a:off x="338138" y="1600200"/>
            <a:ext cx="756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a:t>78 % minskning av mässlingsdödsfall sedan 2000</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14</a:t>
            </a:fld>
            <a:endParaRPr lang="sv-SE" altLang="en-US" sz="1400" smtClean="0"/>
          </a:p>
        </p:txBody>
      </p:sp>
      <p:sp>
        <p:nvSpPr>
          <p:cNvPr id="28679" name="TextBox 1"/>
          <p:cNvSpPr txBox="1">
            <a:spLocks noChangeArrowheads="1"/>
          </p:cNvSpPr>
          <p:nvPr/>
        </p:nvSpPr>
        <p:spPr bwMode="auto">
          <a:xfrm>
            <a:off x="338138" y="61118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solidFill>
                  <a:schemeClr val="bg1"/>
                </a:solidFill>
              </a:rPr>
              <a:t>Lions generositet på gång</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Lions donationer</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Vacciner till länder</a:t>
            </a:r>
            <a:r>
              <a:rPr lang="en-US" dirty="0" smtClean="0"/>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Hälsovårdarbetare utbildas</a:t>
            </a:r>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Lions mobiliserar samhället</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Barn vaccineras – liv räddas!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57329"/>
            <a:ext cx="9936163"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800" dirty="0" smtClean="0">
                <a:solidFill>
                  <a:srgbClr val="FFFFFF"/>
                </a:solidFill>
                <a:latin typeface="+mj-lt"/>
              </a:rPr>
              <a:t>Lions skapar mässlingshistoria – ett exempel från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15</a:t>
            </a:fld>
            <a:endParaRPr lang="sv-SE"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681538" y="2057400"/>
            <a:ext cx="53943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a:t>Landsomfattande vaccinationskampanj</a:t>
            </a:r>
          </a:p>
          <a:p>
            <a:pPr marL="342900" indent="-342900">
              <a:lnSpc>
                <a:spcPct val="150000"/>
              </a:lnSpc>
              <a:buFont typeface="Wingdings" pitchFamily="2" charset="2"/>
              <a:buChar char="ü"/>
            </a:pPr>
            <a:r>
              <a:rPr lang="en-US" altLang="en-US" sz="2400"/>
              <a:t>Nästan 200 000 barn vaccinerades</a:t>
            </a:r>
          </a:p>
          <a:p>
            <a:pPr marL="342900" indent="-342900">
              <a:lnSpc>
                <a:spcPct val="150000"/>
              </a:lnSpc>
              <a:buFont typeface="Wingdings" pitchFamily="2" charset="2"/>
              <a:buChar char="ü"/>
            </a:pPr>
            <a:r>
              <a:rPr lang="en-US" altLang="en-US" sz="2400"/>
              <a:t>Lionmedlemmarna utförde betydelsefullt uppsökande arbete</a:t>
            </a:r>
          </a:p>
          <a:p>
            <a:pPr lvl="1">
              <a:lnSpc>
                <a:spcPct val="150000"/>
              </a:lnSpc>
              <a:buFont typeface="Wingdings" pitchFamily="2" charset="2"/>
              <a:buChar char="ü"/>
            </a:pPr>
            <a:r>
              <a:rPr lang="en-US" altLang="en-US" sz="2400"/>
              <a:t>Arrangerade shower</a:t>
            </a:r>
          </a:p>
          <a:p>
            <a:pPr lvl="1">
              <a:lnSpc>
                <a:spcPct val="150000"/>
              </a:lnSpc>
              <a:buFont typeface="Wingdings" pitchFamily="2" charset="2"/>
              <a:buChar char="ü"/>
            </a:pPr>
            <a:r>
              <a:rPr lang="en-US" altLang="en-US" sz="2400"/>
              <a:t>Knackade dörr</a:t>
            </a:r>
          </a:p>
          <a:p>
            <a:pPr lvl="1">
              <a:lnSpc>
                <a:spcPct val="150000"/>
              </a:lnSpc>
              <a:buFont typeface="Wingdings" pitchFamily="2" charset="2"/>
              <a:buChar char="ü"/>
            </a:pPr>
            <a:r>
              <a:rPr lang="en-US" altLang="en-US" sz="2400"/>
              <a:t>Transporterade familjer</a:t>
            </a:r>
          </a:p>
          <a:p>
            <a:pPr lvl="1">
              <a:lnSpc>
                <a:spcPct val="150000"/>
              </a:lnSpc>
              <a:buFont typeface="Wingdings" pitchFamily="2" charset="2"/>
              <a:buChar char="ü"/>
            </a:pPr>
            <a:r>
              <a:rPr lang="en-US" altLang="en-US" sz="2400"/>
              <a:t>Organiserade uppsökande arbete</a:t>
            </a:r>
          </a:p>
          <a:p>
            <a:pPr marL="342900" indent="-342900">
              <a:buFontTx/>
              <a:buChar char="•"/>
            </a:pPr>
            <a:endParaRPr lang="sv-SE" altLang="en-US" sz="2400"/>
          </a:p>
          <a:p>
            <a:pPr lvl="1">
              <a:buFont typeface="Arial" charset="0"/>
              <a:buChar char="•"/>
            </a:pPr>
            <a:endParaRPr lang="sv-SE" altLang="en-US" sz="2400"/>
          </a:p>
          <a:p>
            <a:pPr lvl="1">
              <a:buFont typeface="Arial" charset="0"/>
              <a:buChar char="•"/>
            </a:pPr>
            <a:endParaRPr lang="sv-SE" altLang="en-US" sz="24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Hur kan </a:t>
            </a:r>
          </a:p>
          <a:p>
            <a:pPr eaLnBrk="1" hangingPunct="1">
              <a:lnSpc>
                <a:spcPct val="90000"/>
              </a:lnSpc>
              <a:spcBef>
                <a:spcPct val="0"/>
              </a:spcBef>
              <a:buFontTx/>
              <a:buNone/>
              <a:defRPr/>
            </a:pPr>
            <a:r>
              <a:rPr lang="en-US" altLang="en-US" sz="4700" dirty="0" smtClean="0">
                <a:solidFill>
                  <a:srgbClr val="4E562B"/>
                </a:solidFill>
                <a:latin typeface="+mj-lt"/>
              </a:rPr>
              <a:t>du hjälpa?</a:t>
            </a:r>
            <a:endParaRPr lang="sv-SE" altLang="en-US" sz="4200" dirty="0" smtClean="0">
              <a:solidFill>
                <a:schemeClr val="tx2"/>
              </a:solidFill>
              <a:latin typeface="+mj-lt"/>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En spruta, </a:t>
            </a:r>
          </a:p>
          <a:p>
            <a:pPr eaLnBrk="1" hangingPunct="1">
              <a:lnSpc>
                <a:spcPct val="90000"/>
              </a:lnSpc>
              <a:spcBef>
                <a:spcPct val="0"/>
              </a:spcBef>
              <a:buFontTx/>
              <a:buNone/>
              <a:defRPr/>
            </a:pPr>
            <a:r>
              <a:rPr lang="en-US" altLang="en-US" sz="2900" dirty="0" smtClean="0">
                <a:solidFill>
                  <a:srgbClr val="766A62"/>
                </a:solidFill>
                <a:latin typeface="+mj-lt"/>
              </a:rPr>
              <a:t>ett liv</a:t>
            </a:r>
            <a:endParaRPr lang="sv-SE" altLang="en-US" sz="4200" dirty="0" smtClean="0">
              <a:solidFill>
                <a:schemeClr val="tx2"/>
              </a:solidFill>
              <a:latin typeface="+mj-lt"/>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Donera och påverka!</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en-US" sz="3000" dirty="0">
                <a:latin typeface="+mj-lt"/>
              </a:rPr>
              <a:t>Om din klubb ger 1 000 USD till initiativet En spruta, ett liv, hur mycket kommer det att ge i matchande donation?</a:t>
            </a:r>
          </a:p>
          <a:p>
            <a:pPr marL="514350" indent="-514350">
              <a:lnSpc>
                <a:spcPct val="95000"/>
              </a:lnSpc>
              <a:defRPr/>
            </a:pPr>
            <a:endParaRPr lang="sv-SE" sz="3000" dirty="0">
              <a:latin typeface="+mj-lt"/>
              <a:cs typeface="+mn-cs"/>
            </a:endParaRPr>
          </a:p>
          <a:p>
            <a:pPr marL="514350" indent="-514350">
              <a:lnSpc>
                <a:spcPct val="95000"/>
              </a:lnSpc>
              <a:buFontTx/>
              <a:buAutoNum type="alphaUcPeriod"/>
              <a:defRPr/>
            </a:pPr>
            <a:r>
              <a:rPr lang="en-US" sz="3000" dirty="0">
                <a:latin typeface="+mj-lt"/>
              </a:rPr>
              <a:t>Ingenting</a:t>
            </a:r>
          </a:p>
          <a:p>
            <a:pPr marL="514350" indent="-514350">
              <a:lnSpc>
                <a:spcPct val="95000"/>
              </a:lnSpc>
              <a:buFontTx/>
              <a:buAutoNum type="alphaUcPeriod"/>
              <a:defRPr/>
            </a:pPr>
            <a:r>
              <a:rPr lang="en-US" sz="3000" dirty="0">
                <a:latin typeface="+mj-lt"/>
              </a:rPr>
              <a:t>250 USD</a:t>
            </a:r>
          </a:p>
          <a:p>
            <a:pPr marL="514350" indent="-514350">
              <a:lnSpc>
                <a:spcPct val="95000"/>
              </a:lnSpc>
              <a:buFontTx/>
              <a:buAutoNum type="alphaUcPeriod"/>
              <a:defRPr/>
            </a:pPr>
            <a:r>
              <a:rPr lang="en-US" sz="3000" dirty="0">
                <a:latin typeface="+mj-lt"/>
              </a:rPr>
              <a:t>500 USD</a:t>
            </a:r>
          </a:p>
          <a:p>
            <a:pPr marL="514350" indent="-514350">
              <a:lnSpc>
                <a:spcPct val="95000"/>
              </a:lnSpc>
              <a:buFontTx/>
              <a:buAutoNum type="alphaUcPeriod"/>
              <a:defRPr/>
            </a:pPr>
            <a:r>
              <a:rPr lang="en-US" sz="3000" dirty="0">
                <a:latin typeface="+mj-lt"/>
              </a:rPr>
              <a:t>1 000 USD</a:t>
            </a:r>
          </a:p>
        </p:txBody>
      </p:sp>
      <p:sp>
        <p:nvSpPr>
          <p:cNvPr id="1536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84EC875-5F56-4BEF-9BDF-7283DBCE0947}" type="slidenum">
              <a:rPr lang="en-US" altLang="en-US" sz="1400" smtClean="0"/>
              <a:pPr eaLnBrk="1" hangingPunct="1">
                <a:spcBef>
                  <a:spcPct val="0"/>
                </a:spcBef>
                <a:buFontTx/>
                <a:buNone/>
                <a:defRPr/>
              </a:pPr>
              <a:t>17</a:t>
            </a:fld>
            <a:endParaRPr lang="sv-SE" altLang="en-US" sz="1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altLang="en-US" sz="3300" smtClean="0">
                <a:solidFill>
                  <a:srgbClr val="FFFFFF"/>
                </a:solidFill>
              </a:rPr>
              <a:t>Hur du kan ge</a:t>
            </a:r>
          </a:p>
        </p:txBody>
      </p:sp>
      <p:pic>
        <p:nvPicPr>
          <p:cNvPr id="327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Program för erkänsla:</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Melvin Jones Fellowships</a:t>
            </a:r>
          </a:p>
          <a:p>
            <a:pPr lvl="2" indent="-342900" algn="l" eaLnBrk="1" hangingPunct="1">
              <a:lnSpc>
                <a:spcPct val="95000"/>
              </a:lnSpc>
              <a:spcBef>
                <a:spcPct val="0"/>
              </a:spcBef>
              <a:buClr>
                <a:srgbClr val="000000"/>
              </a:buClr>
              <a:buFont typeface="Wingdings" pitchFamily="2" charset="2"/>
              <a:buChar char="ü"/>
              <a:defRPr/>
            </a:pPr>
            <a:r>
              <a:rPr lang="en-US" altLang="en-US" sz="1800" smtClean="0">
                <a:solidFill>
                  <a:srgbClr val="000000"/>
                </a:solidFill>
                <a:latin typeface="+mj-lt"/>
              </a:rPr>
              <a:t>Stora gåvor </a:t>
            </a:r>
            <a:r>
              <a:rPr lang="en-US" altLang="en-US" sz="1400" i="1" dirty="0" smtClean="0">
                <a:solidFill>
                  <a:srgbClr val="000000"/>
                </a:solidFill>
                <a:latin typeface="+mj-lt"/>
              </a:rPr>
              <a:t>(donationslöften godkänns)</a:t>
            </a:r>
            <a:endParaRPr lang="sv-SE"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sv-SE"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Betalningsmetoder: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Kreditkort online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Check </a:t>
            </a:r>
            <a:r>
              <a:rPr lang="en-US" altLang="en-US" sz="1400" i="1" dirty="0" smtClean="0">
                <a:solidFill>
                  <a:srgbClr val="000000"/>
                </a:solidFill>
                <a:latin typeface="+mj-lt"/>
              </a:rPr>
              <a:t>(endast USD)</a:t>
            </a:r>
            <a:endParaRPr lang="sv-SE"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Elektronisk banköverföring</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Lokala insättningar på Lions-konton</a:t>
            </a:r>
          </a:p>
          <a:p>
            <a:pPr lvl="1" indent="-342900" algn="l" eaLnBrk="1" hangingPunct="1">
              <a:lnSpc>
                <a:spcPct val="95000"/>
              </a:lnSpc>
              <a:spcBef>
                <a:spcPct val="0"/>
              </a:spcBef>
              <a:buClr>
                <a:srgbClr val="000000"/>
              </a:buClr>
              <a:buFont typeface="Wingdings" pitchFamily="2" charset="2"/>
              <a:buChar char="ü"/>
              <a:defRPr/>
            </a:pPr>
            <a:endParaRPr lang="sv-SE"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Inkludera MJF-formulär</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Markera ”Mässling” under </a:t>
            </a:r>
          </a:p>
          <a:p>
            <a:pPr lvl="3" indent="-342900" algn="l" eaLnBrk="1" hangingPunct="1">
              <a:lnSpc>
                <a:spcPct val="95000"/>
              </a:lnSpc>
              <a:spcBef>
                <a:spcPct val="0"/>
              </a:spcBef>
              <a:buClr>
                <a:srgbClr val="000000"/>
              </a:buClr>
              <a:defRPr/>
            </a:pPr>
            <a:r>
              <a:rPr lang="en-US" altLang="en-US" sz="1400" dirty="0" smtClean="0">
                <a:solidFill>
                  <a:srgbClr val="000000"/>
                </a:solidFill>
                <a:latin typeface="+mj-lt"/>
              </a:rPr>
              <a:t>1. ”Syfte med donationen”</a:t>
            </a:r>
          </a:p>
          <a:p>
            <a:pPr lvl="1" indent="-342900" algn="l" eaLnBrk="1" hangingPunct="1">
              <a:lnSpc>
                <a:spcPct val="95000"/>
              </a:lnSpc>
              <a:spcBef>
                <a:spcPct val="0"/>
              </a:spcBef>
              <a:buClr>
                <a:srgbClr val="000000"/>
              </a:buClr>
              <a:defRPr/>
            </a:pPr>
            <a:endParaRPr lang="sv-SE" altLang="en-US" sz="2300" dirty="0" smtClean="0">
              <a:solidFill>
                <a:srgbClr val="000000"/>
              </a:solidFill>
              <a:latin typeface="+mj-lt"/>
            </a:endParaRPr>
          </a:p>
        </p:txBody>
      </p:sp>
      <p:pic>
        <p:nvPicPr>
          <p:cNvPr id="32775" name="Picture 9" descr="Web donation cli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1676400"/>
            <a:ext cx="2819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2777" name="Picture 18" descr="MJF form cli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84800" y="4665663"/>
            <a:ext cx="35814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3403600" y="5486400"/>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31B97AB4-119F-41A7-B1B6-C0D816FD06ED}" type="slidenum">
              <a:rPr lang="en-US" altLang="en-US" sz="1400" smtClean="0"/>
              <a:pPr eaLnBrk="1" hangingPunct="1">
                <a:spcBef>
                  <a:spcPct val="0"/>
                </a:spcBef>
                <a:buFontTx/>
                <a:buNone/>
                <a:defRPr/>
              </a:pPr>
              <a:t>18</a:t>
            </a:fld>
            <a:endParaRPr lang="sv-SE" altLang="en-US" sz="140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Frågor?</a:t>
            </a:r>
            <a:endParaRPr lang="sv-SE" altLang="en-US" sz="4200" dirty="0" smtClean="0">
              <a:solidFill>
                <a:schemeClr val="tx2"/>
              </a:solidFill>
              <a:latin typeface="+mj-lt"/>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3797"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5"/>
          <p:cNvSpPr>
            <a:spLocks noChangeArrowheads="1"/>
          </p:cNvSpPr>
          <p:nvPr/>
        </p:nvSpPr>
        <p:spPr bwMode="auto">
          <a:xfrm>
            <a:off x="846138" y="5164138"/>
            <a:ext cx="36242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En spruta, ett liv</a:t>
            </a:r>
            <a:endParaRPr lang="sv-SE" altLang="en-US" sz="4200" dirty="0" smtClean="0">
              <a:solidFill>
                <a:schemeClr val="tx2"/>
              </a:solidFill>
              <a:latin typeface="+mj-lt"/>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63" y="1536700"/>
            <a:ext cx="99917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O:\Foundation\Communications\measles\Ghana Lions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1798638"/>
            <a:ext cx="2754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https://scontent-b-ord.xx.fbcdn.net/hphotos-frc3/t1/430291_10150648219467492_980353692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2600" y="4298950"/>
            <a:ext cx="31972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6" descr="https://scontent-a-ord.xx.fbcdn.net/hphotos-ash2/t1/420722_10150648219652492_1662094379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2788" y="1638300"/>
            <a:ext cx="29670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https://fbcdn-sphotos-h-a.akamaihd.net/hphotos-ak-frc3/t1/422023_10150648219712492_1038152815_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275" y="4298950"/>
            <a:ext cx="33877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0" descr="SONY DS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0" y="1798638"/>
            <a:ext cx="3530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2" descr="Engagerade lionmedlemmar utför volontärarbete i Uganda.&#10;Foto: Benjamin Futransk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5700" y="4313238"/>
            <a:ext cx="285273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2"/>
          <p:cNvSpPr txBox="1">
            <a:spLocks noChangeArrowheads="1"/>
          </p:cNvSpPr>
          <p:nvPr/>
        </p:nvSpPr>
        <p:spPr bwMode="auto">
          <a:xfrm>
            <a:off x="168275" y="377825"/>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sz="3200" dirty="0" smtClean="0">
                <a:solidFill>
                  <a:schemeClr val="accent3"/>
                </a:solidFill>
              </a:rPr>
              <a:t>Lions på gång</a:t>
            </a:r>
            <a:endParaRPr lang="sv-SE" sz="5400" dirty="0">
              <a:solidFill>
                <a:schemeClr val="accent3"/>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Mässling: En utmaning för Lions och hela världen</a:t>
            </a: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06388" y="1827213"/>
            <a:ext cx="5916612" cy="42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Mässlingen tar 335 barns liv varje dag – mer än 122 000 offer om året.  Och den går helt att förebygga.</a:t>
            </a:r>
          </a:p>
          <a:p>
            <a:pPr eaLnBrk="1" hangingPunct="1">
              <a:lnSpc>
                <a:spcPct val="95000"/>
              </a:lnSpc>
              <a:spcBef>
                <a:spcPct val="0"/>
              </a:spcBef>
              <a:buFontTx/>
              <a:buNone/>
              <a:defRPr/>
            </a:pPr>
            <a:endParaRPr lang="sv-SE"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Vi inom Lions har lovat att fortsätta bekämpa sjukdomen. </a:t>
            </a:r>
          </a:p>
          <a:p>
            <a:pPr eaLnBrk="1" hangingPunct="1">
              <a:lnSpc>
                <a:spcPct val="95000"/>
              </a:lnSpc>
              <a:spcBef>
                <a:spcPct val="0"/>
              </a:spcBef>
              <a:buFontTx/>
              <a:buNone/>
              <a:defRPr/>
            </a:pPr>
            <a:endParaRPr lang="sv-SE"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Barn i samhällen världen över behöver din hjälp för att kunna skydda sig mot mässlingsinfektioner.</a:t>
            </a:r>
          </a:p>
          <a:p>
            <a:pPr eaLnBrk="1" hangingPunct="1">
              <a:lnSpc>
                <a:spcPct val="95000"/>
              </a:lnSpc>
              <a:spcBef>
                <a:spcPct val="0"/>
              </a:spcBef>
              <a:buFontTx/>
              <a:buNone/>
              <a:defRPr/>
            </a:pPr>
            <a:endParaRPr lang="sv-SE"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Vad är mässling?</a:t>
            </a: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000" y="762000"/>
            <a:ext cx="99917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06388" y="1827213"/>
            <a:ext cx="911701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mj-lt"/>
              </a:rPr>
              <a:t>Mässling är ...</a:t>
            </a:r>
          </a:p>
          <a:p>
            <a:pPr eaLnBrk="1" hangingPunct="1">
              <a:lnSpc>
                <a:spcPct val="95000"/>
              </a:lnSpc>
              <a:spcBef>
                <a:spcPct val="0"/>
              </a:spcBef>
              <a:buFontTx/>
              <a:buNone/>
              <a:defRPr/>
            </a:pPr>
            <a:endParaRPr lang="sv-SE"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En av de fem främsta orsakerna i världen till dödsfall som kan förebyggas med vaccinering</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Lätt att förebygga – vaccinet kostar mindre än 1 USD.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Finns i alla delar av världen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En av de smittsammaste sjukdomarna</a:t>
            </a:r>
            <a:endParaRPr lang="sv-SE" altLang="en-US" sz="2400" dirty="0" smtClean="0">
              <a:solidFill>
                <a:srgbClr val="000000"/>
              </a:solidFill>
              <a:latin typeface="+mj-lt"/>
            </a:endParaRPr>
          </a:p>
          <a:p>
            <a:pPr eaLnBrk="1" hangingPunct="1">
              <a:lnSpc>
                <a:spcPct val="95000"/>
              </a:lnSpc>
              <a:spcBef>
                <a:spcPct val="0"/>
              </a:spcBef>
              <a:buFontTx/>
              <a:buNone/>
              <a:defRPr/>
            </a:pPr>
            <a:endParaRPr lang="sv-SE"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pic>
        <p:nvPicPr>
          <p:cNvPr id="18442" name="Picture 10" descr="O:\Public Relations &amp; Communications\Common\Photos\LCIF\measles\Nepal children showing off shot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5650" y="4043363"/>
            <a:ext cx="37846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chemeClr val="bg1"/>
                </a:solidFill>
              </a:rPr>
              <a:t>En ny utmaning</a:t>
            </a:r>
            <a:endParaRPr lang="sv-SE" altLang="en-US" sz="3200" smtClean="0">
              <a:solidFill>
                <a:srgbClr val="FFFFFF"/>
              </a:solidFill>
              <a:latin typeface="Arial" charset="0"/>
            </a:endParaRP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dirty="0" err="1"/>
              <a:t>Nytt</a:t>
            </a:r>
            <a:r>
              <a:rPr lang="en-US" altLang="en-US" sz="2400" dirty="0"/>
              <a:t> </a:t>
            </a:r>
            <a:r>
              <a:rPr lang="en-US" altLang="en-US" sz="2400" dirty="0" err="1"/>
              <a:t>partnerskap</a:t>
            </a:r>
            <a:r>
              <a:rPr lang="en-US" altLang="en-US" sz="2400" dirty="0"/>
              <a:t> med GAVI Alliance </a:t>
            </a:r>
          </a:p>
          <a:p>
            <a:pPr marL="342900" indent="-342900">
              <a:buFontTx/>
              <a:buChar char="•"/>
            </a:pPr>
            <a:r>
              <a:rPr lang="en-US" altLang="en-US" sz="2400" dirty="0"/>
              <a:t>30 </a:t>
            </a:r>
            <a:r>
              <a:rPr lang="en-US" altLang="en-US" sz="2400" dirty="0" err="1"/>
              <a:t>miljoner</a:t>
            </a:r>
            <a:r>
              <a:rPr lang="en-US" altLang="en-US" sz="2400" dirty="0"/>
              <a:t> USD </a:t>
            </a:r>
            <a:r>
              <a:rPr lang="en-US" altLang="en-US" sz="2400" dirty="0" err="1"/>
              <a:t>före</a:t>
            </a:r>
            <a:r>
              <a:rPr lang="en-US" altLang="en-US" sz="2400" dirty="0"/>
              <a:t> 2017</a:t>
            </a:r>
          </a:p>
          <a:p>
            <a:pPr marL="342900" indent="-342900">
              <a:buFontTx/>
              <a:buChar char="•"/>
            </a:pPr>
            <a:r>
              <a:rPr lang="en-US" altLang="en-US" sz="2400" dirty="0"/>
              <a:t>1:1 </a:t>
            </a:r>
            <a:r>
              <a:rPr lang="en-US" altLang="en-US" sz="2400" dirty="0" err="1"/>
              <a:t>matchning</a:t>
            </a:r>
            <a:r>
              <a:rPr lang="en-US" altLang="en-US" sz="2400" dirty="0"/>
              <a:t> med GAVI Matching Fund</a:t>
            </a:r>
          </a:p>
          <a:p>
            <a:pPr marL="342900" indent="-342900">
              <a:buFontTx/>
              <a:buChar char="•"/>
            </a:pPr>
            <a:r>
              <a:rPr lang="en-US" altLang="en-US" sz="2400" dirty="0"/>
              <a:t>Lions </a:t>
            </a:r>
            <a:r>
              <a:rPr lang="en-US" altLang="en-US" sz="2400" dirty="0" err="1"/>
              <a:t>arbete</a:t>
            </a:r>
            <a:r>
              <a:rPr lang="en-US" altLang="en-US" sz="2400" dirty="0"/>
              <a:t> med </a:t>
            </a:r>
            <a:r>
              <a:rPr lang="en-US" altLang="en-US" sz="2400" dirty="0" err="1"/>
              <a:t>att</a:t>
            </a:r>
            <a:r>
              <a:rPr lang="en-US" altLang="en-US" sz="2400" dirty="0"/>
              <a:t> </a:t>
            </a:r>
            <a:r>
              <a:rPr lang="en-US" altLang="en-US" sz="2400" dirty="0" err="1"/>
              <a:t>skapa</a:t>
            </a:r>
            <a:r>
              <a:rPr lang="en-US" altLang="en-US" sz="2400" dirty="0"/>
              <a:t> </a:t>
            </a:r>
            <a:r>
              <a:rPr lang="en-US" altLang="en-US" sz="2400" dirty="0" err="1"/>
              <a:t>mässlingshistoria</a:t>
            </a:r>
            <a:r>
              <a:rPr lang="en-US" altLang="en-US" sz="2400" dirty="0"/>
              <a:t> </a:t>
            </a:r>
            <a:r>
              <a:rPr lang="en-US" altLang="en-US" sz="2400" dirty="0" err="1"/>
              <a:t>fortsätter</a:t>
            </a:r>
            <a:endParaRPr lang="en-US" altLang="en-US" sz="2400" dirty="0"/>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527800" y="4630738"/>
            <a:ext cx="363376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5200" dirty="0" smtClean="0">
                <a:solidFill>
                  <a:srgbClr val="333399"/>
                </a:solidFill>
                <a:latin typeface="Berlin Sans FB" pitchFamily="34" charset="0"/>
              </a:rPr>
              <a:t>60 </a:t>
            </a:r>
            <a:r>
              <a:rPr lang="en-US" altLang="en-US" sz="5200" dirty="0" err="1" smtClean="0">
                <a:solidFill>
                  <a:srgbClr val="333399"/>
                </a:solidFill>
                <a:latin typeface="Berlin Sans FB" pitchFamily="34" charset="0"/>
              </a:rPr>
              <a:t>milj</a:t>
            </a:r>
            <a:r>
              <a:rPr lang="en-US" altLang="en-US" sz="5200" dirty="0" smtClean="0">
                <a:solidFill>
                  <a:srgbClr val="333399"/>
                </a:solidFill>
                <a:latin typeface="Berlin Sans FB" pitchFamily="34" charset="0"/>
              </a:rPr>
              <a:t>. USD</a:t>
            </a:r>
            <a:endParaRPr lang="en-US" altLang="en-US" sz="5200" dirty="0">
              <a:solidFill>
                <a:srgbClr val="333399"/>
              </a:solidFill>
              <a:latin typeface="Berlin Sans FB" pitchFamily="34" charset="0"/>
            </a:endParaRP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Partnerskap med GAVI:s matchningsfond</a:t>
            </a:r>
            <a:endParaRPr lang="sv-SE"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GAVI Alliance </a:t>
            </a:r>
          </a:p>
        </p:txBody>
      </p:sp>
      <p:sp>
        <p:nvSpPr>
          <p:cNvPr id="20487" name="TextBox 1"/>
          <p:cNvSpPr txBox="1">
            <a:spLocks noChangeArrowheads="1"/>
          </p:cNvSpPr>
          <p:nvPr/>
        </p:nvSpPr>
        <p:spPr bwMode="auto">
          <a:xfrm>
            <a:off x="660400" y="19812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a:t>Global Alliance for Vaccines and Immunisation (GAVI) </a:t>
            </a:r>
          </a:p>
          <a:p>
            <a:pPr marL="342900" indent="-342900">
              <a:buFontTx/>
              <a:buChar char="•"/>
            </a:pPr>
            <a:r>
              <a:rPr lang="en-US" altLang="en-US" sz="2400"/>
              <a:t>Målsättning: Att rädda barns liv och värna om människors hälsa genom ökad tillgång till vaccinering i världens fattigaste länder. </a:t>
            </a:r>
          </a:p>
          <a:p>
            <a:pPr marL="342900" indent="-342900">
              <a:buFontTx/>
              <a:buChar char="•"/>
            </a:pPr>
            <a:r>
              <a:rPr lang="en-US" altLang="en-US" sz="2400"/>
              <a:t>440 miljoner barn vaccinerade</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descr="O:\Foundation\Division\Photos\Measles\2012 Measles and Rubella Activities\Nepal Feb 2012 (phase 1)\Nepal MR Campaign Phase I Feb-March 2012\IMG_49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9711" y="3581400"/>
            <a:ext cx="268605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Varför satsa på mässling?</a:t>
            </a:r>
          </a:p>
        </p:txBody>
      </p:sp>
      <p:sp>
        <p:nvSpPr>
          <p:cNvPr id="39944" name="Text Box 8"/>
          <p:cNvSpPr txBox="1">
            <a:spLocks noChangeArrowheads="1"/>
          </p:cNvSpPr>
          <p:nvPr/>
        </p:nvSpPr>
        <p:spPr bwMode="auto">
          <a:xfrm>
            <a:off x="660400" y="1752600"/>
            <a:ext cx="9067800" cy="2632075"/>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mj-lt"/>
              </a:rPr>
              <a:t>Vilka områden i världen är drabbade av mässling just nu?</a:t>
            </a:r>
          </a:p>
          <a:p>
            <a:pPr marL="514350" lvl="1" indent="-514350">
              <a:lnSpc>
                <a:spcPct val="95000"/>
              </a:lnSpc>
              <a:defRPr/>
            </a:pPr>
            <a:endParaRPr lang="sv-SE" sz="3000" dirty="0">
              <a:latin typeface="+mj-lt"/>
              <a:cs typeface="+mn-cs"/>
            </a:endParaRPr>
          </a:p>
          <a:p>
            <a:pPr marL="971550" lvl="2" indent="-514350">
              <a:lnSpc>
                <a:spcPct val="95000"/>
              </a:lnSpc>
              <a:buFontTx/>
              <a:buAutoNum type="alphaUcPeriod"/>
              <a:defRPr/>
            </a:pPr>
            <a:r>
              <a:rPr lang="en-US" sz="3000" dirty="0">
                <a:latin typeface="+mj-lt"/>
              </a:rPr>
              <a:t>Utvecklingsländer </a:t>
            </a:r>
          </a:p>
          <a:p>
            <a:pPr marL="971550" lvl="2" indent="-514350">
              <a:lnSpc>
                <a:spcPct val="95000"/>
              </a:lnSpc>
              <a:buFontTx/>
              <a:buAutoNum type="alphaUcPeriod"/>
              <a:defRPr/>
            </a:pPr>
            <a:r>
              <a:rPr lang="en-US" sz="3000" dirty="0">
                <a:latin typeface="+mj-lt"/>
              </a:rPr>
              <a:t>Afrika </a:t>
            </a:r>
          </a:p>
          <a:p>
            <a:pPr marL="971550" lvl="2" indent="-514350">
              <a:lnSpc>
                <a:spcPct val="95000"/>
              </a:lnSpc>
              <a:buFontTx/>
              <a:buAutoNum type="alphaUcPeriod"/>
              <a:defRPr/>
            </a:pPr>
            <a:r>
              <a:rPr lang="en-US" sz="3000" dirty="0">
                <a:latin typeface="+mj-lt"/>
              </a:rPr>
              <a:t>Afrika, Asien och Europa</a:t>
            </a:r>
          </a:p>
          <a:p>
            <a:pPr marL="971550" lvl="2" indent="-514350">
              <a:lnSpc>
                <a:spcPct val="95000"/>
              </a:lnSpc>
              <a:buFontTx/>
              <a:buAutoNum type="alphaUcPeriod"/>
              <a:defRPr/>
            </a:pPr>
            <a:r>
              <a:rPr lang="en-US" sz="3000" dirty="0">
                <a:latin typeface="+mj-lt"/>
              </a:rPr>
              <a:t>Alla områden i världen är drabbade av mässling</a:t>
            </a:r>
            <a:endParaRPr lang="sv-SE" sz="5400" b="1" dirty="0">
              <a:latin typeface="+mj-lt"/>
              <a:cs typeface="+mn-cs"/>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7</a:t>
            </a:fld>
            <a:endParaRPr lang="sv-SE" altLang="en-US" sz="1400" smtClean="0"/>
          </a:p>
        </p:txBody>
      </p:sp>
      <p:pic>
        <p:nvPicPr>
          <p:cNvPr id="28674" name="Picture 2" descr="O:\Foundation\Division\Photos\Measles\2014 Measles and Reubella Activities\Bangladesh 2014\1656046_1381561542107363_1996257442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300" y="4495800"/>
            <a:ext cx="3894137" cy="2592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Nuvarande utmaningar</a:t>
            </a:r>
          </a:p>
        </p:txBody>
      </p:sp>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D. Mässling drabbar alla områden i världen</a:t>
            </a:r>
          </a:p>
          <a:p>
            <a:pPr eaLnBrk="1" hangingPunct="1">
              <a:lnSpc>
                <a:spcPct val="95000"/>
              </a:lnSpc>
              <a:spcBef>
                <a:spcPct val="0"/>
              </a:spcBef>
              <a:buFontTx/>
              <a:buNone/>
              <a:defRPr/>
            </a:pPr>
            <a:endParaRPr lang="sv-SE" altLang="en-US" sz="2400" dirty="0" smtClean="0">
              <a:solidFill>
                <a:srgbClr val="000000"/>
              </a:solidFill>
              <a:latin typeface="Arial" charset="0"/>
              <a:cs typeface="+mn-cs"/>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Utbrott år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Varför satsa på mässling?</a:t>
            </a:r>
          </a:p>
        </p:txBody>
      </p:sp>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Vilka av dessa allvarliga biverkningar kan uppstå från en mässlingsinfektion och leda till livslånga hälsokomplikationer eller dödsfall bland barn?</a:t>
            </a:r>
          </a:p>
          <a:p>
            <a:pPr marL="514350" indent="-514350">
              <a:lnSpc>
                <a:spcPct val="95000"/>
              </a:lnSpc>
              <a:defRPr/>
            </a:pPr>
            <a:endParaRPr lang="sv-SE" sz="3000" dirty="0">
              <a:latin typeface="+mj-lt"/>
              <a:cs typeface="+mn-cs"/>
            </a:endParaRPr>
          </a:p>
          <a:p>
            <a:pPr marL="971550" lvl="1" indent="-514350">
              <a:lnSpc>
                <a:spcPct val="95000"/>
              </a:lnSpc>
              <a:buFontTx/>
              <a:buAutoNum type="alphaUcPeriod"/>
              <a:defRPr/>
            </a:pPr>
            <a:r>
              <a:rPr lang="en-US" sz="3000" dirty="0">
                <a:latin typeface="+mj-lt"/>
              </a:rPr>
              <a:t>Blindhet från ärr på hornhinnan</a:t>
            </a:r>
          </a:p>
          <a:p>
            <a:pPr marL="971550" lvl="1" indent="-514350">
              <a:lnSpc>
                <a:spcPct val="95000"/>
              </a:lnSpc>
              <a:buFontTx/>
              <a:buAutoNum type="alphaUcPeriod"/>
              <a:defRPr/>
            </a:pPr>
            <a:r>
              <a:rPr lang="en-US" sz="3000" dirty="0">
                <a:latin typeface="+mj-lt"/>
              </a:rPr>
              <a:t>Hjärninflammation</a:t>
            </a:r>
          </a:p>
          <a:p>
            <a:pPr marL="971550" lvl="1" indent="-514350">
              <a:lnSpc>
                <a:spcPct val="95000"/>
              </a:lnSpc>
              <a:buFontTx/>
              <a:buAutoNum type="alphaUcPeriod"/>
              <a:defRPr/>
            </a:pPr>
            <a:r>
              <a:rPr lang="en-US" sz="3000" dirty="0">
                <a:latin typeface="+mj-lt"/>
              </a:rPr>
              <a:t>Lunginflammation</a:t>
            </a:r>
          </a:p>
          <a:p>
            <a:pPr marL="971550" lvl="1" indent="-514350">
              <a:lnSpc>
                <a:spcPct val="95000"/>
              </a:lnSpc>
              <a:buFontTx/>
              <a:buAutoNum type="alphaUcPeriod"/>
              <a:defRPr/>
            </a:pPr>
            <a:r>
              <a:rPr lang="en-US" sz="3000" dirty="0">
                <a:latin typeface="+mj-lt"/>
              </a:rPr>
              <a:t>Svår diarré</a:t>
            </a:r>
          </a:p>
          <a:p>
            <a:pPr marL="971550" lvl="1" indent="-514350">
              <a:lnSpc>
                <a:spcPct val="95000"/>
              </a:lnSpc>
              <a:buFontTx/>
              <a:buAutoNum type="alphaUcPeriod"/>
              <a:defRPr/>
            </a:pPr>
            <a:r>
              <a:rPr lang="en-US" sz="3000" dirty="0">
                <a:latin typeface="+mj-lt"/>
              </a:rPr>
              <a:t>Alla ovanstående</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9</a:t>
            </a:fld>
            <a:endParaRPr lang="sv-SE" altLang="en-US" sz="140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2128</Words>
  <Application>Microsoft Macintosh PowerPoint</Application>
  <PresentationFormat>Custom</PresentationFormat>
  <Paragraphs>237</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Default Design</vt:lpstr>
      <vt:lpstr>Slide 1 Plain</vt:lpstr>
      <vt:lpstr>Photo Editor Photo</vt:lpstr>
      <vt:lpstr>Worksheet</vt:lpstr>
      <vt:lpstr>PowerPoint Presentation</vt:lpstr>
      <vt:lpstr>PowerPoint Presentation</vt:lpstr>
      <vt:lpstr>Mässling: En utmaning för Lions och hela världen</vt:lpstr>
      <vt:lpstr>Vad är mässling?</vt:lpstr>
      <vt:lpstr>En ny utmaning</vt:lpstr>
      <vt:lpstr>PowerPoint Presentation</vt:lpstr>
      <vt:lpstr>PowerPoint Presentation</vt:lpstr>
      <vt:lpstr>Nuvarande utmaningar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 du kan 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Lion Wentzel</cp:lastModifiedBy>
  <cp:revision>1774</cp:revision>
  <dcterms:created xsi:type="dcterms:W3CDTF">2004-05-06T09:28:21Z</dcterms:created>
  <dcterms:modified xsi:type="dcterms:W3CDTF">2017-03-27T12:16:30Z</dcterms:modified>
</cp:coreProperties>
</file>